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36" r:id="rId2"/>
    <p:sldId id="337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29" r:id="rId15"/>
    <p:sldId id="342" r:id="rId16"/>
    <p:sldId id="340" r:id="rId17"/>
    <p:sldId id="344" r:id="rId18"/>
    <p:sldId id="345" r:id="rId19"/>
    <p:sldId id="346" r:id="rId20"/>
    <p:sldId id="343" r:id="rId21"/>
    <p:sldId id="347" r:id="rId22"/>
    <p:sldId id="341" r:id="rId23"/>
    <p:sldId id="348" r:id="rId24"/>
    <p:sldId id="349" r:id="rId25"/>
    <p:sldId id="351" r:id="rId26"/>
    <p:sldId id="352" r:id="rId27"/>
    <p:sldId id="350" r:id="rId28"/>
    <p:sldId id="338" r:id="rId29"/>
  </p:sldIdLst>
  <p:sldSz cx="9144000" cy="6858000" type="screen4x3"/>
  <p:notesSz cx="6858000" cy="9144000"/>
  <p:defaultTextStyle>
    <a:defPPr>
      <a:defRPr lang="sr-Latn-C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6D4BC1"/>
    <a:srgbClr val="7052BA"/>
    <a:srgbClr val="009900"/>
    <a:srgbClr val="4F9751"/>
    <a:srgbClr val="7F7F7F"/>
    <a:srgbClr val="1F497D"/>
    <a:srgbClr val="696969"/>
    <a:srgbClr val="B2B2B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8" autoAdjust="0"/>
    <p:restoredTop sz="94041" autoAdjust="0"/>
  </p:normalViewPr>
  <p:slideViewPr>
    <p:cSldViewPr snapToGrid="0">
      <p:cViewPr>
        <p:scale>
          <a:sx n="118" d="100"/>
          <a:sy n="118" d="100"/>
        </p:scale>
        <p:origin x="-142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BD311-196A-45E2-A9B8-227934A99DF1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82F69-6CD6-4349-8579-1B7D032BC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BACC-D375-49FC-911B-EF24970D5446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4859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7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0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0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3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46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8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9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55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7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E1E03-2D23-449B-8616-C14EE678BC82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A49DB-6967-4B0E-AC43-751D0026E28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8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8EF88-292B-4FD5-8834-A1687B7D05A1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52E65-0A7B-4394-AAA6-8E4129BBACCC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551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5AE5B-885A-4E70-81C1-2BD9B9F994F9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264E-E2D6-4587-8C0A-E6FC1BC8083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180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EBB73-B78F-45DD-BF06-7B90B73175E1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43F40-157C-4097-B33E-49A278C4E3A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904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E5114-5D7D-4AF6-9746-6B0DDD3425A9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AD9FF-E165-46B8-81D5-6DA4411175F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764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E151B-80B0-4BD5-BC65-DEFB5EDEADBA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67100-B09E-411F-9EA7-1DDCB864CBD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218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7BD7F-8C17-4B89-99E5-0D3D10127432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8A32B-3929-4234-A6A5-CD39D5EB939A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1788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881A7-652E-40C7-A902-F6437C6A621D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93FFD-794A-4573-BD39-3E3A59F3948E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19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7B010-949B-4A93-B10D-CED45F8A8D5C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6BF07-6BC4-45A2-846C-A2F95AEB42B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270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DFA54-26AC-4D19-BB51-46115E534C24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E8B5B-C891-4A71-9723-7AAF03BC2970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315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r-H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B8ECB-C1E4-4080-8F08-1C300240A8B7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DD575-CA7E-48E2-93AD-648CB6706CC3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800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hr-H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53474D1-9081-497D-8274-ABA530FB002C}" type="datetimeFigureOut">
              <a:rPr lang="hr-HR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486A0B-6466-44A0-A6B7-FAB9B128BBF1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9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7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7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7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33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2.gif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10.jpeg"/><Relationship Id="rId7" Type="http://schemas.openxmlformats.org/officeDocument/2006/relationships/image" Target="../media/image33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2.gif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13" Type="http://schemas.openxmlformats.org/officeDocument/2006/relationships/image" Target="../media/image43.gif"/><Relationship Id="rId3" Type="http://schemas.openxmlformats.org/officeDocument/2006/relationships/image" Target="../media/image7.png"/><Relationship Id="rId7" Type="http://schemas.openxmlformats.org/officeDocument/2006/relationships/image" Target="../media/image38.gif"/><Relationship Id="rId12" Type="http://schemas.openxmlformats.org/officeDocument/2006/relationships/image" Target="../media/image4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11" Type="http://schemas.openxmlformats.org/officeDocument/2006/relationships/image" Target="../media/image41.gif"/><Relationship Id="rId5" Type="http://schemas.openxmlformats.org/officeDocument/2006/relationships/image" Target="../media/image37.PNG"/><Relationship Id="rId10" Type="http://schemas.openxmlformats.org/officeDocument/2006/relationships/image" Target="../media/image40.gif"/><Relationship Id="rId4" Type="http://schemas.openxmlformats.org/officeDocument/2006/relationships/image" Target="../media/image10.jpeg"/><Relationship Id="rId9" Type="http://schemas.openxmlformats.org/officeDocument/2006/relationships/image" Target="../media/image39.gif"/><Relationship Id="rId14" Type="http://schemas.openxmlformats.org/officeDocument/2006/relationships/image" Target="../media/image4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13582"/>
          <a:stretch/>
        </p:blipFill>
        <p:spPr>
          <a:xfrm>
            <a:off x="0" y="1119116"/>
            <a:ext cx="9136006" cy="4582938"/>
          </a:xfrm>
          <a:prstGeom prst="rect">
            <a:avLst/>
          </a:prstGeom>
        </p:spPr>
      </p:pic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283913" y="1401200"/>
            <a:ext cx="8686160" cy="3873731"/>
          </a:xfrm>
        </p:spPr>
        <p:txBody>
          <a:bodyPr>
            <a:normAutofit fontScale="92500" lnSpcReduction="20000"/>
          </a:bodyPr>
          <a:lstStyle/>
          <a:p>
            <a:endParaRPr lang="hr-HR" dirty="0" smtClean="0">
              <a:solidFill>
                <a:schemeClr val="bg1"/>
              </a:solidFill>
            </a:endParaRPr>
          </a:p>
          <a:p>
            <a:r>
              <a:rPr lang="hr-HR" dirty="0" smtClean="0">
                <a:solidFill>
                  <a:schemeClr val="bg1"/>
                </a:solidFill>
              </a:rPr>
              <a:t>Jačanje inspekcije zaštite okoliša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radi učinkovite kontrole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praćenja kakvoće zraka i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sustava trgovanja emisijskim jedinicama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stakleničkih plinova,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kako bi se postigla bolja kvaliteta zraka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u Republici Hrvatskoj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4" y="101776"/>
            <a:ext cx="1940224" cy="137572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" y="5986075"/>
            <a:ext cx="2079460" cy="871926"/>
          </a:xfrm>
          <a:prstGeom prst="rect">
            <a:avLst/>
          </a:prstGeom>
        </p:spPr>
      </p:pic>
      <p:sp>
        <p:nvSpPr>
          <p:cNvPr id="9" name="Podnaslov 2"/>
          <p:cNvSpPr txBox="1">
            <a:spLocks/>
          </p:cNvSpPr>
          <p:nvPr/>
        </p:nvSpPr>
        <p:spPr>
          <a:xfrm>
            <a:off x="7024693" y="6625760"/>
            <a:ext cx="2111313" cy="290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000" dirty="0">
                <a:solidFill>
                  <a:schemeClr val="accent1">
                    <a:lumMod val="50000"/>
                  </a:schemeClr>
                </a:solidFill>
              </a:rPr>
              <a:t>Ovaj projekt financira Europska unija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51" y="6029586"/>
            <a:ext cx="857019" cy="618958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24" y="6005124"/>
            <a:ext cx="1855967" cy="684735"/>
          </a:xfrm>
          <a:prstGeom prst="rect">
            <a:avLst/>
          </a:prstGeom>
        </p:spPr>
      </p:pic>
      <p:pic>
        <p:nvPicPr>
          <p:cNvPr id="12" name="Slika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8" y="6039112"/>
            <a:ext cx="674471" cy="70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493713"/>
            <a:ext cx="91440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8.1 POSTAJE KOJE SE KORISTE METODAMA UZORKOVANA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A</a:t>
            </a:r>
            <a:r>
              <a:rPr lang="nl-NL" sz="2400" b="1" dirty="0" smtClean="0">
                <a:solidFill>
                  <a:schemeClr val="tx2"/>
                </a:solidFill>
              </a:rPr>
              <a:t>ktivno </a:t>
            </a:r>
            <a:r>
              <a:rPr lang="nl-NL" sz="2400" b="1" dirty="0">
                <a:solidFill>
                  <a:schemeClr val="tx2"/>
                </a:solidFill>
              </a:rPr>
              <a:t>uzorkovanje </a:t>
            </a:r>
            <a:r>
              <a:rPr lang="hr-HR" sz="2400" b="1" dirty="0" smtClean="0">
                <a:solidFill>
                  <a:schemeClr val="tx2"/>
                </a:solidFill>
              </a:rPr>
              <a:t>na filtar papir - pare 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Ova metoda jako je slična aktivnom uzorkovanju na čvrsti </a:t>
            </a:r>
            <a:r>
              <a:rPr lang="hr-HR" sz="2000" dirty="0" err="1" smtClean="0">
                <a:solidFill>
                  <a:srgbClr val="0070C0"/>
                </a:solidFill>
              </a:rPr>
              <a:t>sorbent</a:t>
            </a:r>
            <a:r>
              <a:rPr lang="hr-HR" sz="2000" dirty="0" smtClean="0">
                <a:solidFill>
                  <a:srgbClr val="0070C0"/>
                </a:solidFill>
              </a:rPr>
              <a:t> samo se zrak provlači kroz filtar smještenu u posebno dizajnirani držač. Jedna od ovih tehnika u kojoj je filtar papir impregniran kemikalijom koja će uzrokovati kemijsku reakciju sa onečišćujućom tvari u zraku koju želimo </a:t>
            </a:r>
            <a:r>
              <a:rPr lang="hr-HR" sz="2000" dirty="0" err="1" smtClean="0">
                <a:solidFill>
                  <a:srgbClr val="0070C0"/>
                </a:solidFill>
              </a:rPr>
              <a:t>uzorkovati</a:t>
            </a:r>
            <a:r>
              <a:rPr lang="hr-HR" sz="2000" dirty="0" smtClean="0">
                <a:solidFill>
                  <a:srgbClr val="0070C0"/>
                </a:solidFill>
              </a:rPr>
              <a:t> često se koristi za </a:t>
            </a:r>
            <a:r>
              <a:rPr lang="hr-HR" sz="2000" dirty="0" err="1" smtClean="0">
                <a:solidFill>
                  <a:srgbClr val="0070C0"/>
                </a:solidFill>
              </a:rPr>
              <a:t>O.T</a:t>
            </a:r>
            <a:r>
              <a:rPr lang="hr-HR" sz="2000" dirty="0" smtClean="0">
                <a:solidFill>
                  <a:srgbClr val="0070C0"/>
                </a:solidFill>
              </a:rPr>
              <a:t> u stanju para.  </a:t>
            </a:r>
            <a:endParaRPr lang="hr-HR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44" y="4195985"/>
            <a:ext cx="3894106" cy="213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50" y="3460443"/>
            <a:ext cx="2121729" cy="191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62353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493713"/>
            <a:ext cx="91440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8.1 POSTAJE KOJE SE KORISTE METODAMA UZORKOVANA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A</a:t>
            </a:r>
            <a:r>
              <a:rPr lang="nl-NL" sz="2400" b="1" dirty="0" smtClean="0">
                <a:solidFill>
                  <a:schemeClr val="tx2"/>
                </a:solidFill>
              </a:rPr>
              <a:t>ktivno </a:t>
            </a:r>
            <a:r>
              <a:rPr lang="nl-NL" sz="2400" b="1" dirty="0">
                <a:solidFill>
                  <a:schemeClr val="tx2"/>
                </a:solidFill>
              </a:rPr>
              <a:t>uzorkovanje </a:t>
            </a:r>
            <a:r>
              <a:rPr lang="hr-HR" sz="2400" b="1" dirty="0" smtClean="0">
                <a:solidFill>
                  <a:schemeClr val="tx2"/>
                </a:solidFill>
              </a:rPr>
              <a:t>na filtar papir - čestice 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Referentna metoda za mjerenje lebdećih čestica PM</a:t>
            </a:r>
            <a:r>
              <a:rPr lang="hr-HR" sz="2000" baseline="-25000" dirty="0" smtClean="0">
                <a:solidFill>
                  <a:srgbClr val="0070C0"/>
                </a:solidFill>
              </a:rPr>
              <a:t>10/2,5 </a:t>
            </a:r>
            <a:r>
              <a:rPr lang="hr-HR" sz="2000" dirty="0" smtClean="0">
                <a:solidFill>
                  <a:srgbClr val="0070C0"/>
                </a:solidFill>
              </a:rPr>
              <a:t> </a:t>
            </a:r>
          </a:p>
          <a:p>
            <a:pPr lvl="1">
              <a:spcBef>
                <a:spcPct val="20000"/>
              </a:spcBef>
            </a:pPr>
            <a:r>
              <a:rPr lang="vi-VN" sz="2000" b="1" i="1" dirty="0" smtClean="0">
                <a:solidFill>
                  <a:srgbClr val="0070C0"/>
                </a:solidFill>
              </a:rPr>
              <a:t>HRN </a:t>
            </a:r>
            <a:r>
              <a:rPr lang="vi-VN" sz="2000" b="1" i="1" dirty="0">
                <a:solidFill>
                  <a:srgbClr val="0070C0"/>
                </a:solidFill>
              </a:rPr>
              <a:t>EN 12341 – Standardna gravimetrijska mjerna metoda za određivanje masenih koncentracija PM10 i PM2.5 frakcija lebdećih </a:t>
            </a:r>
            <a:r>
              <a:rPr lang="vi-VN" sz="2000" b="1" i="1" dirty="0" smtClean="0">
                <a:solidFill>
                  <a:srgbClr val="0070C0"/>
                </a:solidFill>
              </a:rPr>
              <a:t>čestica</a:t>
            </a:r>
            <a:r>
              <a:rPr lang="hr-HR" sz="2000" b="1" i="1" dirty="0" smtClean="0">
                <a:solidFill>
                  <a:srgbClr val="0070C0"/>
                </a:solidFill>
              </a:rPr>
              <a:t> </a:t>
            </a:r>
            <a:r>
              <a:rPr lang="hr-HR" sz="2000" dirty="0" smtClean="0">
                <a:solidFill>
                  <a:srgbClr val="0070C0"/>
                </a:solidFill>
              </a:rPr>
              <a:t>koristi metodu uzorkovanja čestica na </a:t>
            </a:r>
            <a:r>
              <a:rPr lang="hr-HR" sz="2000" dirty="0">
                <a:solidFill>
                  <a:srgbClr val="0070C0"/>
                </a:solidFill>
              </a:rPr>
              <a:t>f</a:t>
            </a:r>
            <a:r>
              <a:rPr lang="hr-HR" sz="2000" dirty="0" smtClean="0">
                <a:solidFill>
                  <a:srgbClr val="0070C0"/>
                </a:solidFill>
              </a:rPr>
              <a:t>iltar papir uz prethodno odjeljivanje u posebno dizajniranoj „glavi” </a:t>
            </a:r>
            <a:r>
              <a:rPr lang="hr-HR" sz="2000" dirty="0" err="1" smtClean="0">
                <a:solidFill>
                  <a:srgbClr val="0070C0"/>
                </a:solidFill>
              </a:rPr>
              <a:t>uzorkivača</a:t>
            </a:r>
            <a:r>
              <a:rPr lang="hr-HR" sz="2000" dirty="0" smtClean="0">
                <a:solidFill>
                  <a:srgbClr val="0070C0"/>
                </a:solidFill>
              </a:rPr>
              <a:t>. Ona će koristeći se fizikalnim zakonima „propustiti” prema filtru samo čestice zadanog </a:t>
            </a:r>
            <a:r>
              <a:rPr lang="hr-HR" sz="2000" dirty="0" err="1" smtClean="0">
                <a:solidFill>
                  <a:srgbClr val="0070C0"/>
                </a:solidFill>
              </a:rPr>
              <a:t>aerodinamičkog</a:t>
            </a:r>
            <a:r>
              <a:rPr lang="hr-HR" sz="2000" dirty="0" smtClean="0">
                <a:solidFill>
                  <a:srgbClr val="0070C0"/>
                </a:solidFill>
              </a:rPr>
              <a:t> promjera dok će veće „</a:t>
            </a:r>
            <a:r>
              <a:rPr lang="hr-HR" sz="2000" dirty="0" err="1" smtClean="0">
                <a:solidFill>
                  <a:srgbClr val="0070C0"/>
                </a:solidFill>
              </a:rPr>
              <a:t>zaljepiti</a:t>
            </a:r>
            <a:r>
              <a:rPr lang="hr-HR" sz="2000" dirty="0" smtClean="0">
                <a:solidFill>
                  <a:srgbClr val="0070C0"/>
                </a:solidFill>
              </a:rPr>
              <a:t>” na tzv. </a:t>
            </a:r>
            <a:r>
              <a:rPr lang="hr-HR" sz="2000" dirty="0" err="1" smtClean="0">
                <a:solidFill>
                  <a:srgbClr val="0070C0"/>
                </a:solidFill>
              </a:rPr>
              <a:t>impaktor</a:t>
            </a:r>
            <a:r>
              <a:rPr lang="hr-HR" sz="2000" dirty="0" smtClean="0">
                <a:solidFill>
                  <a:srgbClr val="0070C0"/>
                </a:solidFill>
              </a:rPr>
              <a:t>. Tako da ćemo na filtar dobiti samo čestice istog ili manjeg </a:t>
            </a:r>
            <a:r>
              <a:rPr lang="hr-HR" sz="2000" dirty="0" err="1" smtClean="0">
                <a:solidFill>
                  <a:srgbClr val="0070C0"/>
                </a:solidFill>
              </a:rPr>
              <a:t>aerodinamičkog</a:t>
            </a:r>
            <a:r>
              <a:rPr lang="hr-HR" sz="2000" dirty="0" smtClean="0">
                <a:solidFill>
                  <a:srgbClr val="0070C0"/>
                </a:solidFill>
              </a:rPr>
              <a:t> promjera od zadanog. </a:t>
            </a:r>
            <a:endParaRPr lang="hr-HR" sz="2000" b="1" i="1" baseline="-25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6436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493713"/>
            <a:ext cx="91440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8.1 POSTAJE KOJE SE KORISTE METODAMA UZORKOVANA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hr-HR" sz="2400" b="1" dirty="0" smtClean="0">
                <a:solidFill>
                  <a:schemeClr val="tx2"/>
                </a:solidFill>
              </a:rPr>
              <a:t>U</a:t>
            </a:r>
            <a:r>
              <a:rPr lang="nl-NL" sz="2400" b="1" dirty="0" smtClean="0">
                <a:solidFill>
                  <a:schemeClr val="tx2"/>
                </a:solidFill>
              </a:rPr>
              <a:t>zorkovanje </a:t>
            </a:r>
            <a:r>
              <a:rPr lang="hr-HR" sz="2400" b="1" dirty="0" smtClean="0">
                <a:solidFill>
                  <a:schemeClr val="tx2"/>
                </a:solidFill>
              </a:rPr>
              <a:t>PM</a:t>
            </a:r>
            <a:r>
              <a:rPr lang="hr-HR" sz="2400" b="1" baseline="-25000" dirty="0" smtClean="0">
                <a:solidFill>
                  <a:schemeClr val="tx2"/>
                </a:solidFill>
              </a:rPr>
              <a:t>10</a:t>
            </a:r>
            <a:endParaRPr lang="hr-HR" sz="2400" b="1" baseline="-25000" dirty="0">
              <a:solidFill>
                <a:schemeClr val="tx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52" y="1233487"/>
            <a:ext cx="3215533" cy="52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796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493713"/>
            <a:ext cx="91440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8.1 POSTAJE KOJE SE KORISTE METODAMA UZORKOVANA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A</a:t>
            </a:r>
            <a:r>
              <a:rPr lang="nl-NL" sz="2400" b="1" dirty="0" smtClean="0">
                <a:solidFill>
                  <a:schemeClr val="tx2"/>
                </a:solidFill>
              </a:rPr>
              <a:t>ktivno </a:t>
            </a:r>
            <a:r>
              <a:rPr lang="nl-NL" sz="2400" b="1" dirty="0">
                <a:solidFill>
                  <a:schemeClr val="tx2"/>
                </a:solidFill>
              </a:rPr>
              <a:t>uzorkovanje </a:t>
            </a:r>
            <a:r>
              <a:rPr lang="hr-HR" sz="2400" b="1" dirty="0" smtClean="0">
                <a:solidFill>
                  <a:schemeClr val="tx2"/>
                </a:solidFill>
              </a:rPr>
              <a:t>na filtar papir - čestice 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Referentna metoda za mjerenje lebdećih čestica PM</a:t>
            </a:r>
            <a:r>
              <a:rPr lang="hr-HR" sz="2000" baseline="-25000" dirty="0" smtClean="0">
                <a:solidFill>
                  <a:srgbClr val="0070C0"/>
                </a:solidFill>
              </a:rPr>
              <a:t>10/2,5 </a:t>
            </a:r>
            <a:r>
              <a:rPr lang="hr-HR" sz="2000" dirty="0" smtClean="0">
                <a:solidFill>
                  <a:srgbClr val="0070C0"/>
                </a:solidFill>
              </a:rPr>
              <a:t> </a:t>
            </a:r>
          </a:p>
          <a:p>
            <a:pPr lvl="1">
              <a:spcBef>
                <a:spcPct val="20000"/>
              </a:spcBef>
            </a:pPr>
            <a:r>
              <a:rPr lang="vi-VN" sz="2000" b="1" i="1" dirty="0" smtClean="0">
                <a:solidFill>
                  <a:srgbClr val="0070C0"/>
                </a:solidFill>
              </a:rPr>
              <a:t>HRN </a:t>
            </a:r>
            <a:r>
              <a:rPr lang="vi-VN" sz="2000" b="1" i="1" dirty="0">
                <a:solidFill>
                  <a:srgbClr val="0070C0"/>
                </a:solidFill>
              </a:rPr>
              <a:t>EN 12341 – Standardna gravimetrijska mjerna metoda za određivanje masenih koncentracija PM10 i PM2.5 frakcija lebdećih </a:t>
            </a:r>
            <a:r>
              <a:rPr lang="vi-VN" sz="2000" b="1" i="1" dirty="0" smtClean="0">
                <a:solidFill>
                  <a:srgbClr val="0070C0"/>
                </a:solidFill>
              </a:rPr>
              <a:t>čestica</a:t>
            </a:r>
            <a:r>
              <a:rPr lang="hr-HR" sz="2000" b="1" i="1" dirty="0" smtClean="0">
                <a:solidFill>
                  <a:srgbClr val="0070C0"/>
                </a:solidFill>
              </a:rPr>
              <a:t> </a:t>
            </a:r>
            <a:r>
              <a:rPr lang="hr-HR" sz="2000" dirty="0">
                <a:solidFill>
                  <a:srgbClr val="0070C0"/>
                </a:solidFill>
              </a:rPr>
              <a:t>Ovakvi filtri važu se prije i poslije </a:t>
            </a:r>
            <a:r>
              <a:rPr lang="hr-HR" sz="2000" dirty="0" smtClean="0">
                <a:solidFill>
                  <a:srgbClr val="0070C0"/>
                </a:solidFill>
              </a:rPr>
              <a:t>uzorkovanja i iz razlike u masi i poznatog volumena uzorkovanog zraka dobije se </a:t>
            </a:r>
            <a:r>
              <a:rPr lang="hr-HR" sz="2000" dirty="0" err="1" smtClean="0">
                <a:solidFill>
                  <a:srgbClr val="0070C0"/>
                </a:solidFill>
              </a:rPr>
              <a:t>masena</a:t>
            </a:r>
            <a:r>
              <a:rPr lang="hr-HR" sz="2000" dirty="0" smtClean="0">
                <a:solidFill>
                  <a:srgbClr val="0070C0"/>
                </a:solidFill>
              </a:rPr>
              <a:t> koncentracija.</a:t>
            </a:r>
            <a:endParaRPr lang="hr-HR" sz="2000" b="1" i="1" baseline="-25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52" y="3717115"/>
            <a:ext cx="2657742" cy="2684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332" y="3973794"/>
            <a:ext cx="3554602" cy="2684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96776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8.2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Automatske </a:t>
            </a:r>
            <a:r>
              <a:rPr lang="pl-PL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postaje za praćenje kvalitete zraka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Tipovi mjernih postaja</a:t>
            </a:r>
            <a:endParaRPr lang="hr-HR" sz="2400" b="1" dirty="0">
              <a:solidFill>
                <a:schemeClr val="tx2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Fiksna postaja kontejnerskog tipa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Kompaktna fiksna mjerna postaja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Mobilna mjerna postaja na vozilu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Mobilna mjerna postaja na prikolici</a:t>
            </a:r>
          </a:p>
          <a:p>
            <a:pPr lvl="1">
              <a:spcBef>
                <a:spcPct val="20000"/>
              </a:spcBef>
            </a:pPr>
            <a:endParaRPr lang="hr-HR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295" y="1295401"/>
            <a:ext cx="1670305" cy="1992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184" y="3249260"/>
            <a:ext cx="1642986" cy="1675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9962" y="4024211"/>
            <a:ext cx="2421588" cy="1800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974" y="4024211"/>
            <a:ext cx="1844206" cy="21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Infrastruktura mjerne postaje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57" y="1518379"/>
            <a:ext cx="3806274" cy="4657906"/>
          </a:xfrm>
          <a:prstGeom prst="rect">
            <a:avLst/>
          </a:prstGeom>
        </p:spPr>
      </p:pic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Infrastruktura mjerne postaje</a:t>
            </a:r>
            <a:endParaRPr lang="hr-HR" sz="2400" b="1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39826" y="3993612"/>
            <a:ext cx="2733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>
                <a:solidFill>
                  <a:srgbClr val="0070C0"/>
                </a:solidFill>
              </a:rPr>
              <a:t>Klimatizirani prostor unutar kontejnera, prikolice ili vozila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925156" y="4206390"/>
            <a:ext cx="790231" cy="626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239889" y="4442244"/>
            <a:ext cx="1426782" cy="1736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132" y="4038070"/>
            <a:ext cx="27892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Kućišta za instrumente</a:t>
            </a:r>
            <a:br>
              <a:rPr lang="hr-HR" sz="1600" dirty="0" smtClean="0">
                <a:solidFill>
                  <a:srgbClr val="0070C0"/>
                </a:solidFill>
              </a:rPr>
            </a:br>
            <a:r>
              <a:rPr lang="hr-HR" sz="1600" dirty="0" smtClean="0">
                <a:solidFill>
                  <a:srgbClr val="0070C0"/>
                </a:solidFill>
              </a:rPr>
              <a:t>(19” </a:t>
            </a:r>
            <a:r>
              <a:rPr lang="hr-HR" sz="1600" dirty="0" err="1" smtClean="0">
                <a:solidFill>
                  <a:srgbClr val="0070C0"/>
                </a:solidFill>
              </a:rPr>
              <a:t>rack</a:t>
            </a:r>
            <a:r>
              <a:rPr lang="hr-HR" sz="1600" dirty="0" smtClean="0">
                <a:solidFill>
                  <a:srgbClr val="0070C0"/>
                </a:solidFill>
              </a:rPr>
              <a:t>)</a:t>
            </a:r>
            <a:endParaRPr lang="hr-HR" sz="1600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348917" y="4956668"/>
            <a:ext cx="931178" cy="261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0" y="2509653"/>
            <a:ext cx="2835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>
                <a:solidFill>
                  <a:srgbClr val="0070C0"/>
                </a:solidFill>
              </a:rPr>
              <a:t>Sustavi za uzorkovanje plinova i lebdećih čestica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066227" y="3085848"/>
            <a:ext cx="931178" cy="261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450854" y="3085848"/>
            <a:ext cx="1124718" cy="2290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-153162" y="5374809"/>
            <a:ext cx="2629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>
                <a:solidFill>
                  <a:srgbClr val="0070C0"/>
                </a:solidFill>
              </a:rPr>
              <a:t>Oprema za kontrolu kvalitete mjerenja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2011198" y="5639205"/>
            <a:ext cx="1107347" cy="698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239889" y="1941986"/>
            <a:ext cx="28252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err="1">
                <a:solidFill>
                  <a:srgbClr val="0070C0"/>
                </a:solidFill>
              </a:rPr>
              <a:t>Osjetnici</a:t>
            </a:r>
            <a:r>
              <a:rPr lang="hr-HR" sz="1600" dirty="0">
                <a:solidFill>
                  <a:srgbClr val="0070C0"/>
                </a:solidFill>
              </a:rPr>
              <a:t> za meteorološke parametre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5083728" y="2283627"/>
            <a:ext cx="639302" cy="281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916040" y="1762283"/>
            <a:ext cx="806990" cy="363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771799" y="5045011"/>
            <a:ext cx="36901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>
                <a:solidFill>
                  <a:srgbClr val="0070C0"/>
                </a:solidFill>
              </a:rPr>
              <a:t>Informatička oprema </a:t>
            </a:r>
            <a:r>
              <a:rPr lang="hr-HR" sz="1600" dirty="0" smtClean="0">
                <a:solidFill>
                  <a:srgbClr val="0070C0"/>
                </a:solidFill>
              </a:rPr>
              <a:t/>
            </a:r>
            <a:br>
              <a:rPr lang="hr-HR" sz="1600" dirty="0" smtClean="0">
                <a:solidFill>
                  <a:srgbClr val="0070C0"/>
                </a:solidFill>
              </a:rPr>
            </a:br>
            <a:r>
              <a:rPr lang="hr-HR" sz="1600" dirty="0" smtClean="0">
                <a:solidFill>
                  <a:srgbClr val="0070C0"/>
                </a:solidFill>
              </a:rPr>
              <a:t>za prikupljanje i </a:t>
            </a:r>
            <a:r>
              <a:rPr lang="hr-HR" sz="1600" dirty="0">
                <a:solidFill>
                  <a:srgbClr val="0070C0"/>
                </a:solidFill>
              </a:rPr>
              <a:t>obradu podataka, </a:t>
            </a:r>
            <a:r>
              <a:rPr lang="hr-HR" sz="1600" dirty="0" smtClean="0">
                <a:solidFill>
                  <a:srgbClr val="0070C0"/>
                </a:solidFill>
              </a:rPr>
              <a:t/>
            </a:r>
            <a:br>
              <a:rPr lang="hr-HR" sz="1600" dirty="0" smtClean="0">
                <a:solidFill>
                  <a:srgbClr val="0070C0"/>
                </a:solidFill>
              </a:rPr>
            </a:br>
            <a:r>
              <a:rPr lang="hr-HR" sz="1600" dirty="0" smtClean="0">
                <a:solidFill>
                  <a:srgbClr val="0070C0"/>
                </a:solidFill>
              </a:rPr>
              <a:t>upravljanje radom </a:t>
            </a:r>
            <a:r>
              <a:rPr lang="hr-HR" sz="1600" dirty="0">
                <a:solidFill>
                  <a:srgbClr val="0070C0"/>
                </a:solidFill>
              </a:rPr>
              <a:t>uređaja </a:t>
            </a:r>
            <a:r>
              <a:rPr lang="hr-HR" sz="1600" dirty="0" smtClean="0">
                <a:solidFill>
                  <a:srgbClr val="0070C0"/>
                </a:solidFill>
              </a:rPr>
              <a:t/>
            </a:r>
            <a:br>
              <a:rPr lang="hr-HR" sz="1600" dirty="0" smtClean="0">
                <a:solidFill>
                  <a:srgbClr val="0070C0"/>
                </a:solidFill>
              </a:rPr>
            </a:br>
            <a:r>
              <a:rPr lang="hr-HR" sz="1600" dirty="0" smtClean="0">
                <a:solidFill>
                  <a:srgbClr val="0070C0"/>
                </a:solidFill>
              </a:rPr>
              <a:t>i </a:t>
            </a:r>
            <a:r>
              <a:rPr lang="hr-HR" sz="1600" dirty="0">
                <a:solidFill>
                  <a:srgbClr val="0070C0"/>
                </a:solidFill>
              </a:rPr>
              <a:t>vanjsku komunikaciju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013201" y="5374809"/>
            <a:ext cx="328876" cy="202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917619" y="5196909"/>
            <a:ext cx="340568" cy="197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-10432" y="3611528"/>
            <a:ext cx="2344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>
                <a:solidFill>
                  <a:srgbClr val="0070C0"/>
                </a:solidFill>
              </a:rPr>
              <a:t>Električne instalacije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969189" y="3019286"/>
            <a:ext cx="25376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>
                <a:solidFill>
                  <a:srgbClr val="0070C0"/>
                </a:solidFill>
              </a:rPr>
              <a:t>Sustav protupožarne </a:t>
            </a:r>
            <a:r>
              <a:rPr lang="hr-HR" sz="1600" dirty="0" smtClean="0">
                <a:solidFill>
                  <a:srgbClr val="0070C0"/>
                </a:solidFill>
              </a:rPr>
              <a:t/>
            </a:r>
            <a:br>
              <a:rPr lang="hr-HR" sz="1600" dirty="0" smtClean="0">
                <a:solidFill>
                  <a:srgbClr val="0070C0"/>
                </a:solidFill>
              </a:rPr>
            </a:br>
            <a:r>
              <a:rPr lang="hr-HR" sz="1600" dirty="0" smtClean="0">
                <a:solidFill>
                  <a:srgbClr val="0070C0"/>
                </a:solidFill>
              </a:rPr>
              <a:t>i </a:t>
            </a:r>
            <a:r>
              <a:rPr lang="hr-HR" sz="1600" dirty="0">
                <a:solidFill>
                  <a:srgbClr val="0070C0"/>
                </a:solidFill>
              </a:rPr>
              <a:t>protuprovalne zaštite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6087903" y="3236733"/>
            <a:ext cx="388398" cy="448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-32158" y="4687815"/>
            <a:ext cx="27892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>
                <a:solidFill>
                  <a:srgbClr val="0070C0"/>
                </a:solidFill>
              </a:rPr>
              <a:t>Mjerni uređaji za plinove </a:t>
            </a:r>
            <a:r>
              <a:rPr lang="hr-HR" sz="1600" dirty="0" smtClean="0">
                <a:solidFill>
                  <a:srgbClr val="0070C0"/>
                </a:solidFill>
              </a:rPr>
              <a:t/>
            </a:r>
            <a:br>
              <a:rPr lang="hr-HR" sz="1600" dirty="0" smtClean="0">
                <a:solidFill>
                  <a:srgbClr val="0070C0"/>
                </a:solidFill>
              </a:rPr>
            </a:br>
            <a:r>
              <a:rPr lang="hr-HR" sz="1600" dirty="0" smtClean="0">
                <a:solidFill>
                  <a:srgbClr val="0070C0"/>
                </a:solidFill>
              </a:rPr>
              <a:t>i </a:t>
            </a:r>
            <a:r>
              <a:rPr lang="hr-HR" sz="1600" dirty="0">
                <a:solidFill>
                  <a:srgbClr val="0070C0"/>
                </a:solidFill>
              </a:rPr>
              <a:t>lebdeće čestice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2176896" y="4266562"/>
            <a:ext cx="653774" cy="116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176896" y="4277594"/>
            <a:ext cx="1842259" cy="224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559566" y="2607017"/>
            <a:ext cx="2284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Namještaj i ostalo…</a:t>
            </a:r>
            <a:endParaRPr lang="hr-H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8773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28" grpId="0"/>
      <p:bldP spid="30" grpId="0"/>
      <p:bldP spid="34" grpId="0"/>
      <p:bldP spid="41" grpId="0"/>
      <p:bldP spid="55" grpId="0"/>
      <p:bldP spid="56" grpId="0"/>
      <p:bldP spid="63" grpId="0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 spajanja opreme mjerne postaje (pneumatika)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3" y="1342810"/>
            <a:ext cx="7197754" cy="4716697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6426" y="3594335"/>
            <a:ext cx="4572000" cy="518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276615" y="1753365"/>
            <a:ext cx="788563" cy="100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100134" y="1753364"/>
            <a:ext cx="788563" cy="10054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373376" y="1923027"/>
            <a:ext cx="1044000" cy="1005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8941" y="4459975"/>
            <a:ext cx="2952000" cy="58936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98310" y="4479620"/>
            <a:ext cx="2844000" cy="49589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2193" y="4545228"/>
            <a:ext cx="2772000" cy="4958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0099" y="2895350"/>
            <a:ext cx="576000" cy="49589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6257" y="2836945"/>
            <a:ext cx="468000" cy="49589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04" y="3168268"/>
            <a:ext cx="1620000" cy="49589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62" y="3082414"/>
            <a:ext cx="1080000" cy="49589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74331" y="2432796"/>
            <a:ext cx="324000" cy="49589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6382" y="2911703"/>
            <a:ext cx="324000" cy="49589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9" y="3415405"/>
            <a:ext cx="324000" cy="49589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8" y="3917016"/>
            <a:ext cx="324000" cy="49589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8" y="4420718"/>
            <a:ext cx="324000" cy="49589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80687" y="4806568"/>
            <a:ext cx="1836000" cy="49589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88102" y="5260680"/>
            <a:ext cx="1836000" cy="49589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3974" y="4152885"/>
            <a:ext cx="3492000" cy="51822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75" y="2334534"/>
            <a:ext cx="756000" cy="49589"/>
          </a:xfrm>
          <a:prstGeom prst="rect">
            <a:avLst/>
          </a:prstGeom>
        </p:spPr>
      </p:pic>
      <p:pic>
        <p:nvPicPr>
          <p:cNvPr id="40" name="Picture 3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03" y="2830480"/>
            <a:ext cx="608078" cy="56053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41" y="3324819"/>
            <a:ext cx="473597" cy="60442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07" y="3838351"/>
            <a:ext cx="576000" cy="49589"/>
          </a:xfrm>
          <a:prstGeom prst="rect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71" y="4332766"/>
            <a:ext cx="751927" cy="53632"/>
          </a:xfrm>
          <a:prstGeom prst="rect">
            <a:avLst/>
          </a:prstGeom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13" y="4645511"/>
            <a:ext cx="2412000" cy="49589"/>
          </a:xfrm>
          <a:prstGeom prst="rect">
            <a:avLst/>
          </a:prstGeom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81" y="5113831"/>
            <a:ext cx="2556000" cy="49589"/>
          </a:xfrm>
          <a:prstGeom prst="rect">
            <a:avLst/>
          </a:prstGeom>
        </p:spPr>
      </p:pic>
      <p:pic>
        <p:nvPicPr>
          <p:cNvPr id="46" name="Picture 4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291452"/>
            <a:ext cx="468000" cy="49589"/>
          </a:xfrm>
          <a:prstGeom prst="rect">
            <a:avLst/>
          </a:prstGeom>
        </p:spPr>
      </p:pic>
      <p:pic>
        <p:nvPicPr>
          <p:cNvPr id="47" name="Picture 4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94" y="3420968"/>
            <a:ext cx="576000" cy="49589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94" y="3541712"/>
            <a:ext cx="756000" cy="49589"/>
          </a:xfrm>
          <a:prstGeom prst="rect">
            <a:avLst/>
          </a:prstGeom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681888"/>
            <a:ext cx="612000" cy="49589"/>
          </a:xfrm>
          <a:prstGeom prst="rect">
            <a:avLst/>
          </a:prstGeom>
        </p:spPr>
      </p:pic>
      <p:pic>
        <p:nvPicPr>
          <p:cNvPr id="50" name="Picture 4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808509"/>
            <a:ext cx="468000" cy="49589"/>
          </a:xfrm>
          <a:prstGeom prst="rect">
            <a:avLst/>
          </a:prstGeom>
        </p:spPr>
      </p:pic>
      <p:pic>
        <p:nvPicPr>
          <p:cNvPr id="51" name="Picture 5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55" y="3928938"/>
            <a:ext cx="324000" cy="49589"/>
          </a:xfrm>
          <a:prstGeom prst="rect">
            <a:avLst/>
          </a:prstGeom>
        </p:spPr>
      </p:pic>
      <p:pic>
        <p:nvPicPr>
          <p:cNvPr id="52" name="Picture 5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75" y="4057737"/>
            <a:ext cx="216000" cy="49589"/>
          </a:xfrm>
          <a:prstGeom prst="rect">
            <a:avLst/>
          </a:prstGeom>
        </p:spPr>
      </p:pic>
      <p:pic>
        <p:nvPicPr>
          <p:cNvPr id="53" name="Picture 5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60997" y="2814533"/>
            <a:ext cx="1008000" cy="51822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90814" y="3139646"/>
            <a:ext cx="612000" cy="51822"/>
          </a:xfrm>
          <a:prstGeom prst="rect">
            <a:avLst/>
          </a:prstGeom>
        </p:spPr>
      </p:pic>
      <p:pic>
        <p:nvPicPr>
          <p:cNvPr id="55" name="Picture 5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12875" y="3430399"/>
            <a:ext cx="266482" cy="55322"/>
          </a:xfrm>
          <a:prstGeom prst="rect">
            <a:avLst/>
          </a:prstGeom>
        </p:spPr>
      </p:pic>
      <p:pic>
        <p:nvPicPr>
          <p:cNvPr id="56" name="Picture 5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7194" y="3758604"/>
            <a:ext cx="202247" cy="48814"/>
          </a:xfrm>
          <a:prstGeom prst="rect">
            <a:avLst/>
          </a:prstGeom>
        </p:spPr>
      </p:pic>
      <p:pic>
        <p:nvPicPr>
          <p:cNvPr id="57" name="Picture 5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7679" y="4072774"/>
            <a:ext cx="576000" cy="48814"/>
          </a:xfrm>
          <a:prstGeom prst="rect">
            <a:avLst/>
          </a:prstGeom>
        </p:spPr>
      </p:pic>
      <p:pic>
        <p:nvPicPr>
          <p:cNvPr id="58" name="Picture 5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712" y="4283352"/>
            <a:ext cx="770169" cy="53331"/>
          </a:xfrm>
          <a:prstGeom prst="rect">
            <a:avLst/>
          </a:prstGeom>
        </p:spPr>
      </p:pic>
      <p:pic>
        <p:nvPicPr>
          <p:cNvPr id="59" name="Picture 58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2104" y="4585242"/>
            <a:ext cx="1110641" cy="45719"/>
          </a:xfrm>
          <a:prstGeom prst="rect">
            <a:avLst/>
          </a:prstGeom>
        </p:spPr>
      </p:pic>
      <p:pic>
        <p:nvPicPr>
          <p:cNvPr id="61" name="Picture 6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1908" y="4842938"/>
            <a:ext cx="496066" cy="45719"/>
          </a:xfrm>
          <a:prstGeom prst="rect">
            <a:avLst/>
          </a:prstGeom>
        </p:spPr>
      </p:pic>
      <p:pic>
        <p:nvPicPr>
          <p:cNvPr id="62" name="Picture 6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7149" y="5079441"/>
            <a:ext cx="133477" cy="45719"/>
          </a:xfrm>
          <a:prstGeom prst="rect">
            <a:avLst/>
          </a:prstGeom>
        </p:spPr>
      </p:pic>
      <p:pic>
        <p:nvPicPr>
          <p:cNvPr id="63" name="Picture 6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8585" y="4245743"/>
            <a:ext cx="803409" cy="4571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7150" y="4619905"/>
            <a:ext cx="576000" cy="50400"/>
          </a:xfrm>
          <a:prstGeom prst="rect">
            <a:avLst/>
          </a:prstGeom>
        </p:spPr>
      </p:pic>
      <p:pic>
        <p:nvPicPr>
          <p:cNvPr id="64" name="Picture 63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17429" y="3868481"/>
            <a:ext cx="281827" cy="48535"/>
          </a:xfrm>
          <a:prstGeom prst="rect">
            <a:avLst/>
          </a:prstGeom>
        </p:spPr>
      </p:pic>
      <p:pic>
        <p:nvPicPr>
          <p:cNvPr id="65" name="Picture 6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68493" y="4659742"/>
            <a:ext cx="1631407" cy="4571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2184565" y="1385508"/>
            <a:ext cx="2835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Uzimanje uzoraka </a:t>
            </a:r>
            <a:br>
              <a:rPr lang="hr-HR" sz="1600" dirty="0" smtClean="0">
                <a:solidFill>
                  <a:srgbClr val="0070C0"/>
                </a:solidFill>
              </a:rPr>
            </a:br>
            <a:r>
              <a:rPr lang="hr-HR" sz="1600" dirty="0" smtClean="0">
                <a:solidFill>
                  <a:srgbClr val="0070C0"/>
                </a:solidFill>
              </a:rPr>
              <a:t>i mjerenje</a:t>
            </a:r>
            <a:endParaRPr lang="hr-H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249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 spajanja opreme mjerne postaje (pneumatika)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3" y="1342810"/>
            <a:ext cx="7197754" cy="4716697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6426" y="3594335"/>
            <a:ext cx="4572000" cy="518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276615" y="1753365"/>
            <a:ext cx="788563" cy="100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100134" y="1753364"/>
            <a:ext cx="788563" cy="10054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373376" y="1923027"/>
            <a:ext cx="1044000" cy="1005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8941" y="4459975"/>
            <a:ext cx="2952000" cy="58936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98310" y="4479620"/>
            <a:ext cx="2844000" cy="49589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2193" y="4545228"/>
            <a:ext cx="2772000" cy="4958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0099" y="2895350"/>
            <a:ext cx="576000" cy="49589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6257" y="2836945"/>
            <a:ext cx="468000" cy="49589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04" y="3168268"/>
            <a:ext cx="1620000" cy="49589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62" y="3082414"/>
            <a:ext cx="1080000" cy="49589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74331" y="2432796"/>
            <a:ext cx="324000" cy="49589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6382" y="2911703"/>
            <a:ext cx="324000" cy="49589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9" y="3415405"/>
            <a:ext cx="324000" cy="49589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8" y="3917016"/>
            <a:ext cx="324000" cy="49589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8" y="4420718"/>
            <a:ext cx="324000" cy="49589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80687" y="4806568"/>
            <a:ext cx="1836000" cy="49589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88102" y="5260680"/>
            <a:ext cx="1836000" cy="49589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3974" y="4152885"/>
            <a:ext cx="3492000" cy="51822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75" y="2334534"/>
            <a:ext cx="756000" cy="49589"/>
          </a:xfrm>
          <a:prstGeom prst="rect">
            <a:avLst/>
          </a:prstGeom>
        </p:spPr>
      </p:pic>
      <p:pic>
        <p:nvPicPr>
          <p:cNvPr id="40" name="Picture 3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03" y="2830480"/>
            <a:ext cx="608078" cy="56053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41" y="3324819"/>
            <a:ext cx="473597" cy="60442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07" y="3838351"/>
            <a:ext cx="576000" cy="49589"/>
          </a:xfrm>
          <a:prstGeom prst="rect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71" y="4332766"/>
            <a:ext cx="751927" cy="53632"/>
          </a:xfrm>
          <a:prstGeom prst="rect">
            <a:avLst/>
          </a:prstGeom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13" y="4645511"/>
            <a:ext cx="2412000" cy="49589"/>
          </a:xfrm>
          <a:prstGeom prst="rect">
            <a:avLst/>
          </a:prstGeom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81" y="5113831"/>
            <a:ext cx="2556000" cy="49589"/>
          </a:xfrm>
          <a:prstGeom prst="rect">
            <a:avLst/>
          </a:prstGeom>
        </p:spPr>
      </p:pic>
      <p:pic>
        <p:nvPicPr>
          <p:cNvPr id="46" name="Picture 4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291452"/>
            <a:ext cx="468000" cy="49589"/>
          </a:xfrm>
          <a:prstGeom prst="rect">
            <a:avLst/>
          </a:prstGeom>
        </p:spPr>
      </p:pic>
      <p:pic>
        <p:nvPicPr>
          <p:cNvPr id="47" name="Picture 4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94" y="3420968"/>
            <a:ext cx="576000" cy="49589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94" y="3541712"/>
            <a:ext cx="756000" cy="49589"/>
          </a:xfrm>
          <a:prstGeom prst="rect">
            <a:avLst/>
          </a:prstGeom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681888"/>
            <a:ext cx="612000" cy="49589"/>
          </a:xfrm>
          <a:prstGeom prst="rect">
            <a:avLst/>
          </a:prstGeom>
        </p:spPr>
      </p:pic>
      <p:pic>
        <p:nvPicPr>
          <p:cNvPr id="50" name="Picture 4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808509"/>
            <a:ext cx="468000" cy="49589"/>
          </a:xfrm>
          <a:prstGeom prst="rect">
            <a:avLst/>
          </a:prstGeom>
        </p:spPr>
      </p:pic>
      <p:pic>
        <p:nvPicPr>
          <p:cNvPr id="51" name="Picture 5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55" y="3928938"/>
            <a:ext cx="324000" cy="49589"/>
          </a:xfrm>
          <a:prstGeom prst="rect">
            <a:avLst/>
          </a:prstGeom>
        </p:spPr>
      </p:pic>
      <p:pic>
        <p:nvPicPr>
          <p:cNvPr id="52" name="Picture 5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75" y="4057737"/>
            <a:ext cx="216000" cy="49589"/>
          </a:xfrm>
          <a:prstGeom prst="rect">
            <a:avLst/>
          </a:prstGeom>
        </p:spPr>
      </p:pic>
      <p:pic>
        <p:nvPicPr>
          <p:cNvPr id="53" name="Picture 5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60997" y="2814533"/>
            <a:ext cx="1008000" cy="51822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90814" y="3139646"/>
            <a:ext cx="612000" cy="51822"/>
          </a:xfrm>
          <a:prstGeom prst="rect">
            <a:avLst/>
          </a:prstGeom>
        </p:spPr>
      </p:pic>
      <p:pic>
        <p:nvPicPr>
          <p:cNvPr id="55" name="Picture 5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12875" y="3430399"/>
            <a:ext cx="266482" cy="55322"/>
          </a:xfrm>
          <a:prstGeom prst="rect">
            <a:avLst/>
          </a:prstGeom>
        </p:spPr>
      </p:pic>
      <p:pic>
        <p:nvPicPr>
          <p:cNvPr id="56" name="Picture 5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7194" y="3758604"/>
            <a:ext cx="202247" cy="48814"/>
          </a:xfrm>
          <a:prstGeom prst="rect">
            <a:avLst/>
          </a:prstGeom>
        </p:spPr>
      </p:pic>
      <p:pic>
        <p:nvPicPr>
          <p:cNvPr id="57" name="Picture 5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7679" y="4072774"/>
            <a:ext cx="576000" cy="48814"/>
          </a:xfrm>
          <a:prstGeom prst="rect">
            <a:avLst/>
          </a:prstGeom>
        </p:spPr>
      </p:pic>
      <p:pic>
        <p:nvPicPr>
          <p:cNvPr id="58" name="Picture 5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712" y="4283352"/>
            <a:ext cx="770169" cy="53331"/>
          </a:xfrm>
          <a:prstGeom prst="rect">
            <a:avLst/>
          </a:prstGeom>
        </p:spPr>
      </p:pic>
      <p:pic>
        <p:nvPicPr>
          <p:cNvPr id="59" name="Picture 58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2104" y="4585242"/>
            <a:ext cx="1110641" cy="45719"/>
          </a:xfrm>
          <a:prstGeom prst="rect">
            <a:avLst/>
          </a:prstGeom>
        </p:spPr>
      </p:pic>
      <p:pic>
        <p:nvPicPr>
          <p:cNvPr id="61" name="Picture 6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1908" y="4842938"/>
            <a:ext cx="496066" cy="45719"/>
          </a:xfrm>
          <a:prstGeom prst="rect">
            <a:avLst/>
          </a:prstGeom>
        </p:spPr>
      </p:pic>
      <p:pic>
        <p:nvPicPr>
          <p:cNvPr id="62" name="Picture 6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7149" y="5079441"/>
            <a:ext cx="133477" cy="45719"/>
          </a:xfrm>
          <a:prstGeom prst="rect">
            <a:avLst/>
          </a:prstGeom>
        </p:spPr>
      </p:pic>
      <p:pic>
        <p:nvPicPr>
          <p:cNvPr id="63" name="Picture 6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8585" y="4245743"/>
            <a:ext cx="803409" cy="4571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7150" y="4619905"/>
            <a:ext cx="576000" cy="50400"/>
          </a:xfrm>
          <a:prstGeom prst="rect">
            <a:avLst/>
          </a:prstGeom>
        </p:spPr>
      </p:pic>
      <p:pic>
        <p:nvPicPr>
          <p:cNvPr id="64" name="Picture 63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17429" y="3868481"/>
            <a:ext cx="281827" cy="48535"/>
          </a:xfrm>
          <a:prstGeom prst="rect">
            <a:avLst/>
          </a:prstGeom>
        </p:spPr>
      </p:pic>
      <p:pic>
        <p:nvPicPr>
          <p:cNvPr id="65" name="Picture 6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6589" y="4430153"/>
            <a:ext cx="2082900" cy="53403"/>
          </a:xfrm>
          <a:prstGeom prst="rect">
            <a:avLst/>
          </a:prstGeom>
        </p:spPr>
      </p:pic>
      <p:pic>
        <p:nvPicPr>
          <p:cNvPr id="60" name="Picture 59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93321" y="3416459"/>
            <a:ext cx="821419" cy="48535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1433" y="3967371"/>
            <a:ext cx="1400658" cy="46685"/>
          </a:xfrm>
          <a:prstGeom prst="rect">
            <a:avLst/>
          </a:prstGeom>
        </p:spPr>
      </p:pic>
      <p:pic>
        <p:nvPicPr>
          <p:cNvPr id="68" name="Picture 6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7148" y="3287060"/>
            <a:ext cx="1617957" cy="53255"/>
          </a:xfrm>
          <a:prstGeom prst="rect">
            <a:avLst/>
          </a:prstGeom>
        </p:spPr>
      </p:pic>
      <p:pic>
        <p:nvPicPr>
          <p:cNvPr id="69" name="Picture 6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29752" y="2470899"/>
            <a:ext cx="324000" cy="49589"/>
          </a:xfrm>
          <a:prstGeom prst="rect">
            <a:avLst/>
          </a:prstGeom>
        </p:spPr>
      </p:pic>
      <p:pic>
        <p:nvPicPr>
          <p:cNvPr id="70" name="Picture 6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40552" y="2852543"/>
            <a:ext cx="816160" cy="52870"/>
          </a:xfrm>
          <a:prstGeom prst="rect">
            <a:avLst/>
          </a:prstGeom>
        </p:spPr>
      </p:pic>
      <p:pic>
        <p:nvPicPr>
          <p:cNvPr id="71" name="Picture 7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22197" y="3237469"/>
            <a:ext cx="496267" cy="495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51909" y="2078182"/>
            <a:ext cx="834736" cy="512618"/>
          </a:xfrm>
          <a:prstGeom prst="rect">
            <a:avLst/>
          </a:prstGeom>
          <a:solidFill>
            <a:srgbClr val="FF00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6" name="Rectangle 65"/>
          <p:cNvSpPr/>
          <p:nvPr/>
        </p:nvSpPr>
        <p:spPr>
          <a:xfrm>
            <a:off x="2184565" y="1385508"/>
            <a:ext cx="2835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Provjera nula-</a:t>
            </a:r>
            <a:r>
              <a:rPr lang="hr-HR" sz="1600" dirty="0" err="1" smtClean="0">
                <a:solidFill>
                  <a:srgbClr val="0070C0"/>
                </a:solidFill>
              </a:rPr>
              <a:t>span</a:t>
            </a:r>
            <a:r>
              <a:rPr lang="hr-HR" sz="1600" dirty="0" smtClean="0">
                <a:solidFill>
                  <a:srgbClr val="0070C0"/>
                </a:solidFill>
              </a:rPr>
              <a:t> SO2</a:t>
            </a:r>
            <a:endParaRPr lang="hr-H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01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 spajanja opreme mjerne postaje (pneumatika)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3" y="1342810"/>
            <a:ext cx="7197754" cy="4716697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6426" y="3594335"/>
            <a:ext cx="4572000" cy="518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276615" y="1753365"/>
            <a:ext cx="788563" cy="100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100134" y="1753364"/>
            <a:ext cx="788563" cy="10054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373376" y="1923027"/>
            <a:ext cx="1044000" cy="1005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8941" y="4459975"/>
            <a:ext cx="2952000" cy="58936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98310" y="4479620"/>
            <a:ext cx="2844000" cy="49589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2193" y="4545228"/>
            <a:ext cx="2772000" cy="4958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0099" y="2895350"/>
            <a:ext cx="576000" cy="49589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6257" y="2836945"/>
            <a:ext cx="468000" cy="49589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04" y="3168268"/>
            <a:ext cx="1620000" cy="49589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62" y="3082414"/>
            <a:ext cx="1080000" cy="49589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74331" y="2432796"/>
            <a:ext cx="324000" cy="49589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6382" y="2911703"/>
            <a:ext cx="324000" cy="49589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9" y="3415405"/>
            <a:ext cx="324000" cy="49589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8" y="3917016"/>
            <a:ext cx="324000" cy="49589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8" y="4420718"/>
            <a:ext cx="324000" cy="49589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80687" y="4806568"/>
            <a:ext cx="1836000" cy="49589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88102" y="5260680"/>
            <a:ext cx="1836000" cy="49589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3974" y="4152885"/>
            <a:ext cx="3492000" cy="51822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75" y="2334534"/>
            <a:ext cx="756000" cy="49589"/>
          </a:xfrm>
          <a:prstGeom prst="rect">
            <a:avLst/>
          </a:prstGeom>
        </p:spPr>
      </p:pic>
      <p:pic>
        <p:nvPicPr>
          <p:cNvPr id="40" name="Picture 3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03" y="2830480"/>
            <a:ext cx="608078" cy="56053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41" y="3324819"/>
            <a:ext cx="473597" cy="60442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07" y="3838351"/>
            <a:ext cx="576000" cy="49589"/>
          </a:xfrm>
          <a:prstGeom prst="rect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71" y="4332766"/>
            <a:ext cx="751927" cy="53632"/>
          </a:xfrm>
          <a:prstGeom prst="rect">
            <a:avLst/>
          </a:prstGeom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13" y="4645511"/>
            <a:ext cx="2412000" cy="49589"/>
          </a:xfrm>
          <a:prstGeom prst="rect">
            <a:avLst/>
          </a:prstGeom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81" y="5113831"/>
            <a:ext cx="2556000" cy="49589"/>
          </a:xfrm>
          <a:prstGeom prst="rect">
            <a:avLst/>
          </a:prstGeom>
        </p:spPr>
      </p:pic>
      <p:pic>
        <p:nvPicPr>
          <p:cNvPr id="46" name="Picture 4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291452"/>
            <a:ext cx="468000" cy="49589"/>
          </a:xfrm>
          <a:prstGeom prst="rect">
            <a:avLst/>
          </a:prstGeom>
        </p:spPr>
      </p:pic>
      <p:pic>
        <p:nvPicPr>
          <p:cNvPr id="47" name="Picture 4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94" y="3420968"/>
            <a:ext cx="576000" cy="49589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94" y="3541712"/>
            <a:ext cx="756000" cy="49589"/>
          </a:xfrm>
          <a:prstGeom prst="rect">
            <a:avLst/>
          </a:prstGeom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681888"/>
            <a:ext cx="612000" cy="49589"/>
          </a:xfrm>
          <a:prstGeom prst="rect">
            <a:avLst/>
          </a:prstGeom>
        </p:spPr>
      </p:pic>
      <p:pic>
        <p:nvPicPr>
          <p:cNvPr id="50" name="Picture 4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808509"/>
            <a:ext cx="468000" cy="49589"/>
          </a:xfrm>
          <a:prstGeom prst="rect">
            <a:avLst/>
          </a:prstGeom>
        </p:spPr>
      </p:pic>
      <p:pic>
        <p:nvPicPr>
          <p:cNvPr id="51" name="Picture 5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55" y="3928938"/>
            <a:ext cx="324000" cy="49589"/>
          </a:xfrm>
          <a:prstGeom prst="rect">
            <a:avLst/>
          </a:prstGeom>
        </p:spPr>
      </p:pic>
      <p:pic>
        <p:nvPicPr>
          <p:cNvPr id="52" name="Picture 5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75" y="4057737"/>
            <a:ext cx="216000" cy="49589"/>
          </a:xfrm>
          <a:prstGeom prst="rect">
            <a:avLst/>
          </a:prstGeom>
        </p:spPr>
      </p:pic>
      <p:pic>
        <p:nvPicPr>
          <p:cNvPr id="53" name="Picture 5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60997" y="2814533"/>
            <a:ext cx="1008000" cy="51822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90814" y="3139646"/>
            <a:ext cx="612000" cy="51822"/>
          </a:xfrm>
          <a:prstGeom prst="rect">
            <a:avLst/>
          </a:prstGeom>
        </p:spPr>
      </p:pic>
      <p:pic>
        <p:nvPicPr>
          <p:cNvPr id="55" name="Picture 5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12875" y="3430399"/>
            <a:ext cx="266482" cy="55322"/>
          </a:xfrm>
          <a:prstGeom prst="rect">
            <a:avLst/>
          </a:prstGeom>
        </p:spPr>
      </p:pic>
      <p:pic>
        <p:nvPicPr>
          <p:cNvPr id="56" name="Picture 5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7194" y="3758604"/>
            <a:ext cx="202247" cy="48814"/>
          </a:xfrm>
          <a:prstGeom prst="rect">
            <a:avLst/>
          </a:prstGeom>
        </p:spPr>
      </p:pic>
      <p:pic>
        <p:nvPicPr>
          <p:cNvPr id="57" name="Picture 5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7679" y="4072774"/>
            <a:ext cx="576000" cy="48814"/>
          </a:xfrm>
          <a:prstGeom prst="rect">
            <a:avLst/>
          </a:prstGeom>
        </p:spPr>
      </p:pic>
      <p:pic>
        <p:nvPicPr>
          <p:cNvPr id="58" name="Picture 5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712" y="4283352"/>
            <a:ext cx="770169" cy="53331"/>
          </a:xfrm>
          <a:prstGeom prst="rect">
            <a:avLst/>
          </a:prstGeom>
        </p:spPr>
      </p:pic>
      <p:pic>
        <p:nvPicPr>
          <p:cNvPr id="59" name="Picture 58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2104" y="4585242"/>
            <a:ext cx="1110641" cy="45719"/>
          </a:xfrm>
          <a:prstGeom prst="rect">
            <a:avLst/>
          </a:prstGeom>
        </p:spPr>
      </p:pic>
      <p:pic>
        <p:nvPicPr>
          <p:cNvPr id="61" name="Picture 6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1908" y="4842938"/>
            <a:ext cx="496066" cy="45719"/>
          </a:xfrm>
          <a:prstGeom prst="rect">
            <a:avLst/>
          </a:prstGeom>
        </p:spPr>
      </p:pic>
      <p:pic>
        <p:nvPicPr>
          <p:cNvPr id="62" name="Picture 6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7149" y="5079441"/>
            <a:ext cx="133477" cy="45719"/>
          </a:xfrm>
          <a:prstGeom prst="rect">
            <a:avLst/>
          </a:prstGeom>
        </p:spPr>
      </p:pic>
      <p:pic>
        <p:nvPicPr>
          <p:cNvPr id="63" name="Picture 6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8585" y="4245743"/>
            <a:ext cx="803409" cy="4571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7150" y="4619905"/>
            <a:ext cx="576000" cy="50400"/>
          </a:xfrm>
          <a:prstGeom prst="rect">
            <a:avLst/>
          </a:prstGeom>
        </p:spPr>
      </p:pic>
      <p:pic>
        <p:nvPicPr>
          <p:cNvPr id="64" name="Picture 63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17429" y="3868481"/>
            <a:ext cx="281827" cy="48535"/>
          </a:xfrm>
          <a:prstGeom prst="rect">
            <a:avLst/>
          </a:prstGeom>
        </p:spPr>
      </p:pic>
      <p:pic>
        <p:nvPicPr>
          <p:cNvPr id="65" name="Picture 6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6589" y="4430153"/>
            <a:ext cx="2082900" cy="53403"/>
          </a:xfrm>
          <a:prstGeom prst="rect">
            <a:avLst/>
          </a:prstGeom>
        </p:spPr>
      </p:pic>
      <p:pic>
        <p:nvPicPr>
          <p:cNvPr id="60" name="Picture 59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93321" y="3416459"/>
            <a:ext cx="821419" cy="48535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1433" y="3967371"/>
            <a:ext cx="1400658" cy="46685"/>
          </a:xfrm>
          <a:prstGeom prst="rect">
            <a:avLst/>
          </a:prstGeom>
        </p:spPr>
      </p:pic>
      <p:pic>
        <p:nvPicPr>
          <p:cNvPr id="68" name="Picture 6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7148" y="3287060"/>
            <a:ext cx="1617957" cy="53255"/>
          </a:xfrm>
          <a:prstGeom prst="rect">
            <a:avLst/>
          </a:prstGeom>
        </p:spPr>
      </p:pic>
      <p:pic>
        <p:nvPicPr>
          <p:cNvPr id="69" name="Picture 6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36964" y="2961290"/>
            <a:ext cx="324000" cy="49589"/>
          </a:xfrm>
          <a:prstGeom prst="rect">
            <a:avLst/>
          </a:prstGeom>
        </p:spPr>
      </p:pic>
      <p:pic>
        <p:nvPicPr>
          <p:cNvPr id="70" name="Picture 6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85748" y="3097741"/>
            <a:ext cx="325765" cy="52868"/>
          </a:xfrm>
          <a:prstGeom prst="rect">
            <a:avLst/>
          </a:prstGeom>
        </p:spPr>
      </p:pic>
      <p:pic>
        <p:nvPicPr>
          <p:cNvPr id="71" name="Picture 7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22197" y="3237469"/>
            <a:ext cx="496267" cy="495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2393" y="2576496"/>
            <a:ext cx="834736" cy="512618"/>
          </a:xfrm>
          <a:prstGeom prst="rect">
            <a:avLst/>
          </a:prstGeom>
          <a:solidFill>
            <a:srgbClr val="FF00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6" name="Rectangle 65"/>
          <p:cNvSpPr/>
          <p:nvPr/>
        </p:nvSpPr>
        <p:spPr>
          <a:xfrm>
            <a:off x="2184565" y="1385508"/>
            <a:ext cx="2835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Provjera nula-</a:t>
            </a:r>
            <a:r>
              <a:rPr lang="hr-HR" sz="1600" dirty="0" err="1" smtClean="0">
                <a:solidFill>
                  <a:srgbClr val="0070C0"/>
                </a:solidFill>
              </a:rPr>
              <a:t>span</a:t>
            </a:r>
            <a:r>
              <a:rPr lang="hr-HR" sz="1600" dirty="0" smtClean="0">
                <a:solidFill>
                  <a:srgbClr val="0070C0"/>
                </a:solidFill>
              </a:rPr>
              <a:t> NO</a:t>
            </a:r>
            <a:endParaRPr lang="hr-H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3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 spajanja opreme mjerne postaje (pneumatika)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3" y="1342810"/>
            <a:ext cx="7197754" cy="4716697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6426" y="3594335"/>
            <a:ext cx="4572000" cy="518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276615" y="1753365"/>
            <a:ext cx="788563" cy="1005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100134" y="1753364"/>
            <a:ext cx="788563" cy="10054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373376" y="1923027"/>
            <a:ext cx="1044000" cy="1005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8941" y="4459975"/>
            <a:ext cx="2952000" cy="58936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98310" y="4479620"/>
            <a:ext cx="2844000" cy="49589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2193" y="4545228"/>
            <a:ext cx="2772000" cy="4958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0099" y="2895350"/>
            <a:ext cx="576000" cy="49589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6257" y="2836945"/>
            <a:ext cx="468000" cy="49589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04" y="3168268"/>
            <a:ext cx="1620000" cy="49589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62" y="3082414"/>
            <a:ext cx="1080000" cy="49589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74331" y="2432796"/>
            <a:ext cx="324000" cy="49589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6382" y="2911703"/>
            <a:ext cx="324000" cy="49589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9" y="3415405"/>
            <a:ext cx="324000" cy="49589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8" y="3917016"/>
            <a:ext cx="324000" cy="49589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3948" y="4420718"/>
            <a:ext cx="324000" cy="49589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80687" y="4806568"/>
            <a:ext cx="1836000" cy="49589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88102" y="5260680"/>
            <a:ext cx="1836000" cy="49589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3974" y="4152885"/>
            <a:ext cx="3492000" cy="51822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75" y="2334534"/>
            <a:ext cx="756000" cy="49589"/>
          </a:xfrm>
          <a:prstGeom prst="rect">
            <a:avLst/>
          </a:prstGeom>
        </p:spPr>
      </p:pic>
      <p:pic>
        <p:nvPicPr>
          <p:cNvPr id="40" name="Picture 3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03" y="2830480"/>
            <a:ext cx="608078" cy="56053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41" y="3324819"/>
            <a:ext cx="473597" cy="60442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07" y="3838351"/>
            <a:ext cx="576000" cy="49589"/>
          </a:xfrm>
          <a:prstGeom prst="rect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71" y="4332766"/>
            <a:ext cx="751927" cy="53632"/>
          </a:xfrm>
          <a:prstGeom prst="rect">
            <a:avLst/>
          </a:prstGeom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13" y="4645511"/>
            <a:ext cx="2412000" cy="49589"/>
          </a:xfrm>
          <a:prstGeom prst="rect">
            <a:avLst/>
          </a:prstGeom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81" y="5113831"/>
            <a:ext cx="2556000" cy="49589"/>
          </a:xfrm>
          <a:prstGeom prst="rect">
            <a:avLst/>
          </a:prstGeom>
        </p:spPr>
      </p:pic>
      <p:pic>
        <p:nvPicPr>
          <p:cNvPr id="46" name="Picture 4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291452"/>
            <a:ext cx="468000" cy="49589"/>
          </a:xfrm>
          <a:prstGeom prst="rect">
            <a:avLst/>
          </a:prstGeom>
        </p:spPr>
      </p:pic>
      <p:pic>
        <p:nvPicPr>
          <p:cNvPr id="47" name="Picture 4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94" y="3420968"/>
            <a:ext cx="576000" cy="49589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94" y="3541712"/>
            <a:ext cx="756000" cy="49589"/>
          </a:xfrm>
          <a:prstGeom prst="rect">
            <a:avLst/>
          </a:prstGeom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681888"/>
            <a:ext cx="612000" cy="49589"/>
          </a:xfrm>
          <a:prstGeom prst="rect">
            <a:avLst/>
          </a:prstGeom>
        </p:spPr>
      </p:pic>
      <p:pic>
        <p:nvPicPr>
          <p:cNvPr id="50" name="Picture 4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74" y="3808509"/>
            <a:ext cx="468000" cy="49589"/>
          </a:xfrm>
          <a:prstGeom prst="rect">
            <a:avLst/>
          </a:prstGeom>
        </p:spPr>
      </p:pic>
      <p:pic>
        <p:nvPicPr>
          <p:cNvPr id="51" name="Picture 5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55" y="3928938"/>
            <a:ext cx="324000" cy="49589"/>
          </a:xfrm>
          <a:prstGeom prst="rect">
            <a:avLst/>
          </a:prstGeom>
        </p:spPr>
      </p:pic>
      <p:pic>
        <p:nvPicPr>
          <p:cNvPr id="52" name="Picture 5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75" y="4057737"/>
            <a:ext cx="216000" cy="49589"/>
          </a:xfrm>
          <a:prstGeom prst="rect">
            <a:avLst/>
          </a:prstGeom>
        </p:spPr>
      </p:pic>
      <p:pic>
        <p:nvPicPr>
          <p:cNvPr id="53" name="Picture 5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60997" y="2814533"/>
            <a:ext cx="1008000" cy="51822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90814" y="3139646"/>
            <a:ext cx="612000" cy="51822"/>
          </a:xfrm>
          <a:prstGeom prst="rect">
            <a:avLst/>
          </a:prstGeom>
        </p:spPr>
      </p:pic>
      <p:pic>
        <p:nvPicPr>
          <p:cNvPr id="55" name="Picture 5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12875" y="3430399"/>
            <a:ext cx="266482" cy="55322"/>
          </a:xfrm>
          <a:prstGeom prst="rect">
            <a:avLst/>
          </a:prstGeom>
        </p:spPr>
      </p:pic>
      <p:pic>
        <p:nvPicPr>
          <p:cNvPr id="56" name="Picture 5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7194" y="3758604"/>
            <a:ext cx="202247" cy="48814"/>
          </a:xfrm>
          <a:prstGeom prst="rect">
            <a:avLst/>
          </a:prstGeom>
        </p:spPr>
      </p:pic>
      <p:pic>
        <p:nvPicPr>
          <p:cNvPr id="57" name="Picture 5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7679" y="4072774"/>
            <a:ext cx="576000" cy="48814"/>
          </a:xfrm>
          <a:prstGeom prst="rect">
            <a:avLst/>
          </a:prstGeom>
        </p:spPr>
      </p:pic>
      <p:pic>
        <p:nvPicPr>
          <p:cNvPr id="58" name="Picture 5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7712" y="4283352"/>
            <a:ext cx="770169" cy="53331"/>
          </a:xfrm>
          <a:prstGeom prst="rect">
            <a:avLst/>
          </a:prstGeom>
        </p:spPr>
      </p:pic>
      <p:pic>
        <p:nvPicPr>
          <p:cNvPr id="59" name="Picture 58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2104" y="4585242"/>
            <a:ext cx="1110641" cy="45719"/>
          </a:xfrm>
          <a:prstGeom prst="rect">
            <a:avLst/>
          </a:prstGeom>
        </p:spPr>
      </p:pic>
      <p:pic>
        <p:nvPicPr>
          <p:cNvPr id="61" name="Picture 6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1908" y="4842938"/>
            <a:ext cx="496066" cy="45719"/>
          </a:xfrm>
          <a:prstGeom prst="rect">
            <a:avLst/>
          </a:prstGeom>
        </p:spPr>
      </p:pic>
      <p:pic>
        <p:nvPicPr>
          <p:cNvPr id="62" name="Picture 6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7149" y="5079441"/>
            <a:ext cx="133477" cy="45719"/>
          </a:xfrm>
          <a:prstGeom prst="rect">
            <a:avLst/>
          </a:prstGeom>
        </p:spPr>
      </p:pic>
      <p:pic>
        <p:nvPicPr>
          <p:cNvPr id="63" name="Picture 6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8585" y="4245743"/>
            <a:ext cx="803409" cy="4571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7150" y="4619905"/>
            <a:ext cx="576000" cy="50400"/>
          </a:xfrm>
          <a:prstGeom prst="rect">
            <a:avLst/>
          </a:prstGeom>
        </p:spPr>
      </p:pic>
      <p:pic>
        <p:nvPicPr>
          <p:cNvPr id="64" name="Picture 63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17429" y="3868481"/>
            <a:ext cx="281827" cy="48535"/>
          </a:xfrm>
          <a:prstGeom prst="rect">
            <a:avLst/>
          </a:prstGeom>
        </p:spPr>
      </p:pic>
      <p:pic>
        <p:nvPicPr>
          <p:cNvPr id="65" name="Picture 6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6589" y="4430153"/>
            <a:ext cx="2082900" cy="53403"/>
          </a:xfrm>
          <a:prstGeom prst="rect">
            <a:avLst/>
          </a:prstGeom>
        </p:spPr>
      </p:pic>
      <p:pic>
        <p:nvPicPr>
          <p:cNvPr id="60" name="Picture 59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93321" y="3416459"/>
            <a:ext cx="821419" cy="48535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1433" y="3967371"/>
            <a:ext cx="1400658" cy="46685"/>
          </a:xfrm>
          <a:prstGeom prst="rect">
            <a:avLst/>
          </a:prstGeom>
        </p:spPr>
      </p:pic>
      <p:pic>
        <p:nvPicPr>
          <p:cNvPr id="68" name="Picture 6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87148" y="3287060"/>
            <a:ext cx="1617957" cy="53255"/>
          </a:xfrm>
          <a:prstGeom prst="rect">
            <a:avLst/>
          </a:prstGeom>
        </p:spPr>
      </p:pic>
      <p:pic>
        <p:nvPicPr>
          <p:cNvPr id="69" name="Picture 6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2197" y="3463336"/>
            <a:ext cx="461617" cy="48425"/>
          </a:xfrm>
          <a:prstGeom prst="rect">
            <a:avLst/>
          </a:prstGeom>
        </p:spPr>
      </p:pic>
      <p:pic>
        <p:nvPicPr>
          <p:cNvPr id="70" name="Picture 6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9693" y="3395670"/>
            <a:ext cx="169473" cy="58766"/>
          </a:xfrm>
          <a:prstGeom prst="rect">
            <a:avLst/>
          </a:prstGeom>
        </p:spPr>
      </p:pic>
      <p:pic>
        <p:nvPicPr>
          <p:cNvPr id="71" name="Picture 70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45047" y="3341039"/>
            <a:ext cx="369064" cy="457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0543" y="3078683"/>
            <a:ext cx="834736" cy="512618"/>
          </a:xfrm>
          <a:prstGeom prst="rect">
            <a:avLst/>
          </a:prstGeom>
          <a:solidFill>
            <a:srgbClr val="FF00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6" name="Rectangle 65"/>
          <p:cNvSpPr/>
          <p:nvPr/>
        </p:nvSpPr>
        <p:spPr>
          <a:xfrm>
            <a:off x="2184565" y="1385508"/>
            <a:ext cx="2835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Provjera nula-</a:t>
            </a:r>
            <a:r>
              <a:rPr lang="hr-HR" sz="1600" dirty="0" err="1" smtClean="0">
                <a:solidFill>
                  <a:srgbClr val="0070C0"/>
                </a:solidFill>
              </a:rPr>
              <a:t>span</a:t>
            </a:r>
            <a:r>
              <a:rPr lang="hr-HR" sz="1600" dirty="0" smtClean="0">
                <a:solidFill>
                  <a:srgbClr val="0070C0"/>
                </a:solidFill>
              </a:rPr>
              <a:t> O3</a:t>
            </a:r>
            <a:endParaRPr lang="hr-H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4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pl-PL" sz="3600" b="1" dirty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8. POSTAJE ZA PRAĆENJE </a:t>
            </a:r>
            <a:r>
              <a:rPr lang="pl-PL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/>
            </a:r>
            <a:br>
              <a:rPr lang="pl-PL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</a:br>
            <a:r>
              <a:rPr lang="pl-PL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KVALITETE </a:t>
            </a:r>
            <a:r>
              <a:rPr lang="pl-PL" sz="3600" b="1" dirty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ZRAKA</a:t>
            </a:r>
            <a:endParaRPr lang="hr-HR" sz="3600" b="1" dirty="0" smtClean="0">
              <a:solidFill>
                <a:schemeClr val="tx2"/>
              </a:solidFill>
              <a:effectLst>
                <a:glow rad="228600">
                  <a:schemeClr val="bg1">
                    <a:lumMod val="50000"/>
                    <a:alpha val="20000"/>
                  </a:schemeClr>
                </a:glow>
              </a:effectLst>
            </a:endParaRP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/>
          </p:cNvSpPr>
          <p:nvPr/>
        </p:nvSpPr>
        <p:spPr bwMode="auto">
          <a:xfrm>
            <a:off x="457200" y="53736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hr-HR" b="1" dirty="0">
              <a:solidFill>
                <a:srgbClr val="1F497D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17" name="Title 1"/>
          <p:cNvSpPr>
            <a:spLocks/>
          </p:cNvSpPr>
          <p:nvPr/>
        </p:nvSpPr>
        <p:spPr bwMode="auto">
          <a:xfrm>
            <a:off x="457200" y="4734719"/>
            <a:ext cx="82296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hr-HR" b="1" dirty="0" smtClean="0">
                <a:solidFill>
                  <a:srgbClr val="7F7F7F"/>
                </a:solidFill>
              </a:rPr>
              <a:t> </a:t>
            </a:r>
            <a:r>
              <a:rPr lang="hr-H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rgbClr val="7F7F7F">
                      <a:alpha val="20000"/>
                    </a:srgbClr>
                  </a:glow>
                </a:effectLst>
              </a:rPr>
              <a:t>Bojan Abramović, </a:t>
            </a:r>
            <a:r>
              <a:rPr lang="hr-H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rgbClr val="7F7F7F">
                      <a:alpha val="20000"/>
                    </a:srgbClr>
                  </a:glow>
                </a:effectLst>
              </a:rPr>
              <a:t>dipl.ing.stroj</a:t>
            </a:r>
            <a:r>
              <a:rPr lang="hr-H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rgbClr val="7F7F7F">
                      <a:alpha val="20000"/>
                    </a:srgbClr>
                  </a:glow>
                </a:effectLst>
              </a:rPr>
              <a:t>.</a:t>
            </a:r>
            <a:endParaRPr lang="hr-HR" b="1" dirty="0">
              <a:solidFill>
                <a:schemeClr val="tx1">
                  <a:lumMod val="65000"/>
                  <a:lumOff val="35000"/>
                </a:schemeClr>
              </a:solidFill>
              <a:effectLst>
                <a:glow>
                  <a:srgbClr val="7F7F7F">
                    <a:alpha val="20000"/>
                  </a:srgbClr>
                </a:glow>
              </a:effectLst>
            </a:endParaRPr>
          </a:p>
        </p:txBody>
      </p:sp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9317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 spajanja opreme mjerne postaje (signalno)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31" y="1295400"/>
            <a:ext cx="7818539" cy="4764107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5" y="2462212"/>
            <a:ext cx="1044000" cy="50400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5" y="2972655"/>
            <a:ext cx="936000" cy="50400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5" y="3483099"/>
            <a:ext cx="864000" cy="50400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5" y="3980438"/>
            <a:ext cx="792000" cy="50400"/>
          </a:xfrm>
          <a:prstGeom prst="rect">
            <a:avLst/>
          </a:prstGeom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5" y="4490881"/>
            <a:ext cx="432000" cy="50400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0575" y="3231099"/>
            <a:ext cx="1584000" cy="50400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6175" y="3505455"/>
            <a:ext cx="1116000" cy="50400"/>
          </a:xfrm>
          <a:prstGeom prst="rect">
            <a:avLst/>
          </a:prstGeom>
        </p:spPr>
      </p:pic>
      <p:pic>
        <p:nvPicPr>
          <p:cNvPr id="38" name="Picture 3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79975" y="3781898"/>
            <a:ext cx="648000" cy="50400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4775" y="4045238"/>
            <a:ext cx="180000" cy="50400"/>
          </a:xfrm>
          <a:prstGeom prst="rect">
            <a:avLst/>
          </a:prstGeom>
        </p:spPr>
      </p:pic>
      <p:pic>
        <p:nvPicPr>
          <p:cNvPr id="40" name="Picture 3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75" y="4150523"/>
            <a:ext cx="360000" cy="50400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8704" y="4320393"/>
            <a:ext cx="395476" cy="55735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24990" y="3762623"/>
            <a:ext cx="612000" cy="50400"/>
          </a:xfrm>
          <a:prstGeom prst="rect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57" y="3483158"/>
            <a:ext cx="288000" cy="504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00975" y="3555827"/>
            <a:ext cx="324000" cy="50400"/>
          </a:xfrm>
          <a:prstGeom prst="rect">
            <a:avLst/>
          </a:prstGeom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75" y="4944047"/>
            <a:ext cx="720000" cy="50400"/>
          </a:xfrm>
          <a:prstGeom prst="rect">
            <a:avLst/>
          </a:prstGeom>
        </p:spPr>
      </p:pic>
      <p:pic>
        <p:nvPicPr>
          <p:cNvPr id="46" name="Picture 45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8175" y="3819309"/>
            <a:ext cx="576000" cy="50400"/>
          </a:xfrm>
          <a:prstGeom prst="rect">
            <a:avLst/>
          </a:prstGeom>
        </p:spPr>
      </p:pic>
      <p:pic>
        <p:nvPicPr>
          <p:cNvPr id="47" name="Picture 46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15975" y="4632073"/>
            <a:ext cx="576000" cy="50400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5352">
            <a:off x="5386844" y="5392277"/>
            <a:ext cx="828000" cy="50400"/>
          </a:xfrm>
          <a:prstGeom prst="rect">
            <a:avLst/>
          </a:prstGeom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2600" y="4749621"/>
            <a:ext cx="936000" cy="50400"/>
          </a:xfrm>
          <a:prstGeom prst="rect">
            <a:avLst/>
          </a:prstGeom>
        </p:spPr>
      </p:pic>
      <p:pic>
        <p:nvPicPr>
          <p:cNvPr id="50" name="Picture 49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29800" y="5220407"/>
            <a:ext cx="756000" cy="50400"/>
          </a:xfrm>
          <a:prstGeom prst="rect">
            <a:avLst/>
          </a:prstGeom>
        </p:spPr>
      </p:pic>
      <p:pic>
        <p:nvPicPr>
          <p:cNvPr id="51" name="Picture 50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35400" y="4278834"/>
            <a:ext cx="262375" cy="58963"/>
          </a:xfrm>
          <a:prstGeom prst="rect">
            <a:avLst/>
          </a:prstGeom>
        </p:spPr>
      </p:pic>
      <p:pic>
        <p:nvPicPr>
          <p:cNvPr id="52" name="Picture 5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00598" y="4177154"/>
            <a:ext cx="1667825" cy="52396"/>
          </a:xfrm>
          <a:prstGeom prst="rect">
            <a:avLst/>
          </a:prstGeom>
        </p:spPr>
      </p:pic>
      <p:pic>
        <p:nvPicPr>
          <p:cNvPr id="53" name="Picture 5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51374" y="4657272"/>
            <a:ext cx="1707851" cy="46163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2280" y="4477830"/>
            <a:ext cx="395476" cy="55735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04" y="2071887"/>
            <a:ext cx="3905965" cy="53864"/>
          </a:xfrm>
          <a:prstGeom prst="rect">
            <a:avLst/>
          </a:prstGeom>
        </p:spPr>
      </p:pic>
      <p:pic>
        <p:nvPicPr>
          <p:cNvPr id="56" name="Picture 5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26879" y="2641983"/>
            <a:ext cx="1193285" cy="53094"/>
          </a:xfrm>
          <a:prstGeom prst="rect">
            <a:avLst/>
          </a:prstGeom>
        </p:spPr>
      </p:pic>
      <p:pic>
        <p:nvPicPr>
          <p:cNvPr id="57" name="Picture 5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5298" y="3525737"/>
            <a:ext cx="2417871" cy="45719"/>
          </a:xfrm>
          <a:prstGeom prst="rect">
            <a:avLst/>
          </a:prstGeom>
        </p:spPr>
      </p:pic>
      <p:pic>
        <p:nvPicPr>
          <p:cNvPr id="58" name="Picture 57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22491" y="2922945"/>
            <a:ext cx="706665" cy="49852"/>
          </a:xfrm>
          <a:prstGeom prst="rect">
            <a:avLst/>
          </a:prstGeom>
        </p:spPr>
      </p:pic>
      <p:pic>
        <p:nvPicPr>
          <p:cNvPr id="59" name="Picture 58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65390" y="2983053"/>
            <a:ext cx="830654" cy="53625"/>
          </a:xfrm>
          <a:prstGeom prst="rect">
            <a:avLst/>
          </a:prstGeom>
        </p:spPr>
      </p:pic>
      <p:pic>
        <p:nvPicPr>
          <p:cNvPr id="60" name="Picture 59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23126" y="3250622"/>
            <a:ext cx="595954" cy="45719"/>
          </a:xfrm>
          <a:prstGeom prst="rect">
            <a:avLst/>
          </a:prstGeom>
        </p:spPr>
      </p:pic>
      <p:pic>
        <p:nvPicPr>
          <p:cNvPr id="61" name="Picture 6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57416" y="3389185"/>
            <a:ext cx="1450114" cy="45719"/>
          </a:xfrm>
          <a:prstGeom prst="rect">
            <a:avLst/>
          </a:prstGeom>
        </p:spPr>
      </p:pic>
      <p:pic>
        <p:nvPicPr>
          <p:cNvPr id="62" name="Picture 6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94562" y="3264030"/>
            <a:ext cx="806187" cy="45719"/>
          </a:xfrm>
          <a:prstGeom prst="rect">
            <a:avLst/>
          </a:prstGeom>
        </p:spPr>
      </p:pic>
      <p:pic>
        <p:nvPicPr>
          <p:cNvPr id="63" name="Picture 6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26092" y="3649138"/>
            <a:ext cx="629928" cy="54181"/>
          </a:xfrm>
          <a:prstGeom prst="rect">
            <a:avLst/>
          </a:prstGeom>
        </p:spPr>
      </p:pic>
      <p:pic>
        <p:nvPicPr>
          <p:cNvPr id="64" name="Picture 63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92974" y="3781898"/>
            <a:ext cx="651298" cy="50400"/>
          </a:xfrm>
          <a:prstGeom prst="rect">
            <a:avLst/>
          </a:prstGeom>
        </p:spPr>
      </p:pic>
      <p:pic>
        <p:nvPicPr>
          <p:cNvPr id="65" name="Picture 64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88269" y="3904711"/>
            <a:ext cx="625965" cy="55246"/>
          </a:xfrm>
          <a:prstGeom prst="rect">
            <a:avLst/>
          </a:prstGeom>
        </p:spPr>
      </p:pic>
      <p:pic>
        <p:nvPicPr>
          <p:cNvPr id="66" name="Picture 6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18523" y="4330359"/>
            <a:ext cx="240701" cy="45719"/>
          </a:xfrm>
          <a:prstGeom prst="rect">
            <a:avLst/>
          </a:prstGeom>
        </p:spPr>
      </p:pic>
      <p:pic>
        <p:nvPicPr>
          <p:cNvPr id="67" name="Picture 66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04408" y="4786098"/>
            <a:ext cx="354816" cy="45719"/>
          </a:xfrm>
          <a:prstGeom prst="rect">
            <a:avLst/>
          </a:prstGeom>
        </p:spPr>
      </p:pic>
      <p:pic>
        <p:nvPicPr>
          <p:cNvPr id="68" name="Picture 67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68515" y="5196825"/>
            <a:ext cx="490707" cy="47772"/>
          </a:xfrm>
          <a:prstGeom prst="rect">
            <a:avLst/>
          </a:prstGeom>
        </p:spPr>
      </p:pic>
      <p:pic>
        <p:nvPicPr>
          <p:cNvPr id="69" name="Picture 68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0935" y="3988545"/>
            <a:ext cx="715736" cy="45719"/>
          </a:xfrm>
          <a:prstGeom prst="rect">
            <a:avLst/>
          </a:prstGeom>
        </p:spPr>
      </p:pic>
      <p:pic>
        <p:nvPicPr>
          <p:cNvPr id="71" name="Picture 7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98493" y="4282973"/>
            <a:ext cx="1051970" cy="45719"/>
          </a:xfrm>
          <a:prstGeom prst="rect">
            <a:avLst/>
          </a:prstGeom>
        </p:spPr>
      </p:pic>
      <p:pic>
        <p:nvPicPr>
          <p:cNvPr id="72" name="Picture 7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30271" y="4545009"/>
            <a:ext cx="1335782" cy="59292"/>
          </a:xfrm>
          <a:prstGeom prst="rect">
            <a:avLst/>
          </a:prstGeom>
        </p:spPr>
      </p:pic>
      <p:pic>
        <p:nvPicPr>
          <p:cNvPr id="73" name="Picture 7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0393" y="1749096"/>
            <a:ext cx="490195" cy="5021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2184565" y="1385508"/>
            <a:ext cx="2835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Uzimanje uzoraka </a:t>
            </a:r>
            <a:br>
              <a:rPr lang="hr-HR" sz="1600" dirty="0" smtClean="0">
                <a:solidFill>
                  <a:srgbClr val="0070C0"/>
                </a:solidFill>
              </a:rPr>
            </a:br>
            <a:r>
              <a:rPr lang="hr-HR" sz="1600" dirty="0" smtClean="0">
                <a:solidFill>
                  <a:srgbClr val="0070C0"/>
                </a:solidFill>
              </a:rPr>
              <a:t>i mjerenje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074814" y="3639946"/>
            <a:ext cx="2024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RS232 </a:t>
            </a:r>
            <a:br>
              <a:rPr lang="hr-HR" sz="1600" dirty="0" smtClean="0">
                <a:solidFill>
                  <a:srgbClr val="0070C0"/>
                </a:solidFill>
              </a:rPr>
            </a:br>
            <a:r>
              <a:rPr lang="hr-HR" sz="1600" dirty="0" smtClean="0">
                <a:solidFill>
                  <a:srgbClr val="0070C0"/>
                </a:solidFill>
              </a:rPr>
              <a:t>komunikacija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35863" y="4411052"/>
            <a:ext cx="2024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Mrežna </a:t>
            </a:r>
            <a:br>
              <a:rPr lang="hr-HR" sz="1600" dirty="0" smtClean="0">
                <a:solidFill>
                  <a:srgbClr val="0070C0"/>
                </a:solidFill>
              </a:rPr>
            </a:br>
            <a:r>
              <a:rPr lang="hr-HR" sz="1600" dirty="0" smtClean="0">
                <a:solidFill>
                  <a:srgbClr val="0070C0"/>
                </a:solidFill>
              </a:rPr>
              <a:t>komunikacija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947512" y="5436444"/>
            <a:ext cx="29609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Slanje podataka </a:t>
            </a:r>
            <a:br>
              <a:rPr lang="hr-HR" sz="1600" dirty="0" smtClean="0">
                <a:solidFill>
                  <a:srgbClr val="0070C0"/>
                </a:solidFill>
              </a:rPr>
            </a:br>
            <a:r>
              <a:rPr lang="hr-HR" sz="1600" dirty="0" smtClean="0">
                <a:solidFill>
                  <a:srgbClr val="0070C0"/>
                </a:solidFill>
              </a:rPr>
              <a:t>nakon prikupljanja i obrade</a:t>
            </a:r>
            <a:endParaRPr lang="hr-H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2038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55" grpId="0"/>
      <p:bldP spid="70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 spajanja opreme mjerne postaje (signalno)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31" y="1295400"/>
            <a:ext cx="7818539" cy="4764107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95499" y="2475349"/>
            <a:ext cx="638773" cy="50400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5" y="2972655"/>
            <a:ext cx="936000" cy="50400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5" y="3483099"/>
            <a:ext cx="864000" cy="50400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5" y="3980438"/>
            <a:ext cx="792000" cy="50400"/>
          </a:xfrm>
          <a:prstGeom prst="rect">
            <a:avLst/>
          </a:prstGeom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75" y="4490881"/>
            <a:ext cx="432000" cy="50400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9067" y="2910169"/>
            <a:ext cx="918906" cy="45719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6175" y="3505455"/>
            <a:ext cx="1116000" cy="50400"/>
          </a:xfrm>
          <a:prstGeom prst="rect">
            <a:avLst/>
          </a:prstGeom>
        </p:spPr>
      </p:pic>
      <p:pic>
        <p:nvPicPr>
          <p:cNvPr id="38" name="Picture 3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79975" y="3781898"/>
            <a:ext cx="648000" cy="50400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4775" y="4045238"/>
            <a:ext cx="180000" cy="50400"/>
          </a:xfrm>
          <a:prstGeom prst="rect">
            <a:avLst/>
          </a:prstGeom>
        </p:spPr>
      </p:pic>
      <p:pic>
        <p:nvPicPr>
          <p:cNvPr id="40" name="Picture 3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75" y="4150523"/>
            <a:ext cx="360000" cy="50400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8704" y="4320393"/>
            <a:ext cx="395476" cy="55735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24990" y="3762623"/>
            <a:ext cx="612000" cy="50400"/>
          </a:xfrm>
          <a:prstGeom prst="rect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57" y="3483158"/>
            <a:ext cx="288000" cy="50400"/>
          </a:xfrm>
          <a:prstGeom prst="rect">
            <a:avLst/>
          </a:prstGeom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75" y="4944047"/>
            <a:ext cx="720000" cy="50400"/>
          </a:xfrm>
          <a:prstGeom prst="rect">
            <a:avLst/>
          </a:prstGeom>
        </p:spPr>
      </p:pic>
      <p:pic>
        <p:nvPicPr>
          <p:cNvPr id="47" name="Picture 46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15975" y="4632073"/>
            <a:ext cx="576000" cy="50400"/>
          </a:xfrm>
          <a:prstGeom prst="rect">
            <a:avLst/>
          </a:prstGeom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5352">
            <a:off x="5386844" y="5392277"/>
            <a:ext cx="828000" cy="50400"/>
          </a:xfrm>
          <a:prstGeom prst="rect">
            <a:avLst/>
          </a:prstGeom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2600" y="4749621"/>
            <a:ext cx="936000" cy="50400"/>
          </a:xfrm>
          <a:prstGeom prst="rect">
            <a:avLst/>
          </a:prstGeom>
        </p:spPr>
      </p:pic>
      <p:pic>
        <p:nvPicPr>
          <p:cNvPr id="50" name="Picture 49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29800" y="5220407"/>
            <a:ext cx="756000" cy="50400"/>
          </a:xfrm>
          <a:prstGeom prst="rect">
            <a:avLst/>
          </a:prstGeom>
        </p:spPr>
      </p:pic>
      <p:pic>
        <p:nvPicPr>
          <p:cNvPr id="51" name="Picture 50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35400" y="4278834"/>
            <a:ext cx="262375" cy="58963"/>
          </a:xfrm>
          <a:prstGeom prst="rect">
            <a:avLst/>
          </a:prstGeom>
        </p:spPr>
      </p:pic>
      <p:pic>
        <p:nvPicPr>
          <p:cNvPr id="52" name="Picture 5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00600" y="4177155"/>
            <a:ext cx="1667825" cy="45719"/>
          </a:xfrm>
          <a:prstGeom prst="rect">
            <a:avLst/>
          </a:prstGeom>
        </p:spPr>
      </p:pic>
      <p:pic>
        <p:nvPicPr>
          <p:cNvPr id="53" name="Picture 5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51374" y="4657272"/>
            <a:ext cx="1707851" cy="46163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2280" y="4477830"/>
            <a:ext cx="395476" cy="55735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04" y="2071887"/>
            <a:ext cx="3905965" cy="53864"/>
          </a:xfrm>
          <a:prstGeom prst="rect">
            <a:avLst/>
          </a:prstGeom>
        </p:spPr>
      </p:pic>
      <p:pic>
        <p:nvPicPr>
          <p:cNvPr id="56" name="Picture 5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26879" y="2641983"/>
            <a:ext cx="1193285" cy="53094"/>
          </a:xfrm>
          <a:prstGeom prst="rect">
            <a:avLst/>
          </a:prstGeom>
        </p:spPr>
      </p:pic>
      <p:pic>
        <p:nvPicPr>
          <p:cNvPr id="57" name="Picture 5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5298" y="3525737"/>
            <a:ext cx="2417871" cy="45719"/>
          </a:xfrm>
          <a:prstGeom prst="rect">
            <a:avLst/>
          </a:prstGeom>
        </p:spPr>
      </p:pic>
      <p:pic>
        <p:nvPicPr>
          <p:cNvPr id="58" name="Picture 57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22491" y="2922945"/>
            <a:ext cx="706665" cy="49852"/>
          </a:xfrm>
          <a:prstGeom prst="rect">
            <a:avLst/>
          </a:prstGeom>
        </p:spPr>
      </p:pic>
      <p:pic>
        <p:nvPicPr>
          <p:cNvPr id="59" name="Picture 58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65390" y="2983053"/>
            <a:ext cx="830654" cy="53625"/>
          </a:xfrm>
          <a:prstGeom prst="rect">
            <a:avLst/>
          </a:prstGeom>
        </p:spPr>
      </p:pic>
      <p:pic>
        <p:nvPicPr>
          <p:cNvPr id="60" name="Picture 59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23126" y="3250622"/>
            <a:ext cx="595954" cy="45719"/>
          </a:xfrm>
          <a:prstGeom prst="rect">
            <a:avLst/>
          </a:prstGeom>
        </p:spPr>
      </p:pic>
      <p:pic>
        <p:nvPicPr>
          <p:cNvPr id="61" name="Picture 6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57416" y="3389185"/>
            <a:ext cx="1450114" cy="45719"/>
          </a:xfrm>
          <a:prstGeom prst="rect">
            <a:avLst/>
          </a:prstGeom>
        </p:spPr>
      </p:pic>
      <p:pic>
        <p:nvPicPr>
          <p:cNvPr id="62" name="Picture 6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94562" y="3264030"/>
            <a:ext cx="806187" cy="45719"/>
          </a:xfrm>
          <a:prstGeom prst="rect">
            <a:avLst/>
          </a:prstGeom>
        </p:spPr>
      </p:pic>
      <p:pic>
        <p:nvPicPr>
          <p:cNvPr id="63" name="Picture 6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26092" y="3649138"/>
            <a:ext cx="629928" cy="54181"/>
          </a:xfrm>
          <a:prstGeom prst="rect">
            <a:avLst/>
          </a:prstGeom>
        </p:spPr>
      </p:pic>
      <p:pic>
        <p:nvPicPr>
          <p:cNvPr id="64" name="Picture 63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92974" y="3781898"/>
            <a:ext cx="651298" cy="50400"/>
          </a:xfrm>
          <a:prstGeom prst="rect">
            <a:avLst/>
          </a:prstGeom>
        </p:spPr>
      </p:pic>
      <p:pic>
        <p:nvPicPr>
          <p:cNvPr id="65" name="Picture 64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88269" y="3904711"/>
            <a:ext cx="625965" cy="55246"/>
          </a:xfrm>
          <a:prstGeom prst="rect">
            <a:avLst/>
          </a:prstGeom>
        </p:spPr>
      </p:pic>
      <p:pic>
        <p:nvPicPr>
          <p:cNvPr id="66" name="Picture 6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18523" y="4330359"/>
            <a:ext cx="240701" cy="45719"/>
          </a:xfrm>
          <a:prstGeom prst="rect">
            <a:avLst/>
          </a:prstGeom>
        </p:spPr>
      </p:pic>
      <p:pic>
        <p:nvPicPr>
          <p:cNvPr id="67" name="Picture 66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04408" y="4786098"/>
            <a:ext cx="354816" cy="45719"/>
          </a:xfrm>
          <a:prstGeom prst="rect">
            <a:avLst/>
          </a:prstGeom>
        </p:spPr>
      </p:pic>
      <p:pic>
        <p:nvPicPr>
          <p:cNvPr id="68" name="Picture 67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68515" y="5196825"/>
            <a:ext cx="490707" cy="47772"/>
          </a:xfrm>
          <a:prstGeom prst="rect">
            <a:avLst/>
          </a:prstGeom>
        </p:spPr>
      </p:pic>
      <p:pic>
        <p:nvPicPr>
          <p:cNvPr id="69" name="Picture 68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0935" y="3988545"/>
            <a:ext cx="715736" cy="45719"/>
          </a:xfrm>
          <a:prstGeom prst="rect">
            <a:avLst/>
          </a:prstGeom>
        </p:spPr>
      </p:pic>
      <p:pic>
        <p:nvPicPr>
          <p:cNvPr id="71" name="Picture 7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98493" y="4282973"/>
            <a:ext cx="1051970" cy="45719"/>
          </a:xfrm>
          <a:prstGeom prst="rect">
            <a:avLst/>
          </a:prstGeom>
        </p:spPr>
      </p:pic>
      <p:pic>
        <p:nvPicPr>
          <p:cNvPr id="72" name="Picture 7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30271" y="4545009"/>
            <a:ext cx="1335782" cy="59292"/>
          </a:xfrm>
          <a:prstGeom prst="rect">
            <a:avLst/>
          </a:prstGeom>
        </p:spPr>
      </p:pic>
      <p:pic>
        <p:nvPicPr>
          <p:cNvPr id="73" name="Picture 7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0393" y="1749096"/>
            <a:ext cx="490195" cy="50219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184565" y="1385508"/>
            <a:ext cx="2835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Provjera nula-</a:t>
            </a:r>
            <a:r>
              <a:rPr lang="hr-HR" sz="1600" dirty="0" err="1" smtClean="0">
                <a:solidFill>
                  <a:srgbClr val="0070C0"/>
                </a:solidFill>
              </a:rPr>
              <a:t>span</a:t>
            </a:r>
            <a:r>
              <a:rPr lang="hr-HR" sz="1600" dirty="0" smtClean="0">
                <a:solidFill>
                  <a:srgbClr val="0070C0"/>
                </a:solidFill>
              </a:rPr>
              <a:t> SO2</a:t>
            </a:r>
            <a:endParaRPr lang="hr-HR" sz="1600" dirty="0">
              <a:solidFill>
                <a:srgbClr val="0070C0"/>
              </a:solidFill>
            </a:endParaRPr>
          </a:p>
        </p:txBody>
      </p:sp>
      <p:pic>
        <p:nvPicPr>
          <p:cNvPr id="70" name="Picture 69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82677" y="3347901"/>
            <a:ext cx="154156" cy="457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0438" y="3204480"/>
            <a:ext cx="1673114" cy="9523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98809" y="2452270"/>
            <a:ext cx="1054141" cy="95233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2697981" y="2199099"/>
            <a:ext cx="889445" cy="512618"/>
          </a:xfrm>
          <a:prstGeom prst="rect">
            <a:avLst/>
          </a:prstGeom>
          <a:solidFill>
            <a:srgbClr val="FF00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75989" y="3557139"/>
            <a:ext cx="463437" cy="9523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7227" y="3801633"/>
            <a:ext cx="563697" cy="9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9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7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Mrežni informacijski sustav za kvalitetu zraka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58" y="1300032"/>
            <a:ext cx="6799091" cy="4778899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65" y="2478386"/>
            <a:ext cx="1260000" cy="504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3383">
            <a:off x="2779132" y="2937734"/>
            <a:ext cx="2052000" cy="504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65" y="3886032"/>
            <a:ext cx="1260000" cy="504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65" y="5455784"/>
            <a:ext cx="1260000" cy="5040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7436">
            <a:off x="3054141" y="3721323"/>
            <a:ext cx="1512000" cy="5040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9360">
            <a:off x="2890166" y="4650233"/>
            <a:ext cx="1836000" cy="5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92" y="3133417"/>
            <a:ext cx="539925" cy="53992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537" y="3876054"/>
            <a:ext cx="432000" cy="504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8337" y="3685254"/>
            <a:ext cx="432000" cy="5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90" y="3639464"/>
            <a:ext cx="504825" cy="5048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0" y="1800430"/>
            <a:ext cx="285750" cy="276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3129503"/>
            <a:ext cx="641350" cy="238125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54774" y="4170541"/>
            <a:ext cx="1476000" cy="123825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26687" y="4593317"/>
            <a:ext cx="828000" cy="123825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61" y="4593318"/>
            <a:ext cx="828000" cy="1238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95" y="3862191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1" y="2353334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36" y="4900842"/>
            <a:ext cx="1628288" cy="9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4792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8.3 Održavanje mjernih postaja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166022"/>
            <a:ext cx="8362950" cy="523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Redovno održavanje</a:t>
            </a:r>
            <a:endParaRPr lang="hr-HR" sz="2400" b="1" dirty="0">
              <a:solidFill>
                <a:schemeClr val="tx2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redovni obilasci uobičajeno svakih dva tjedna </a:t>
            </a:r>
            <a:endParaRPr lang="hr-HR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>
                <a:solidFill>
                  <a:srgbClr val="0070C0"/>
                </a:solidFill>
              </a:rPr>
              <a:t>p</a:t>
            </a:r>
            <a:r>
              <a:rPr lang="hr-HR" sz="2000" dirty="0" smtClean="0">
                <a:solidFill>
                  <a:srgbClr val="0070C0"/>
                </a:solidFill>
              </a:rPr>
              <a:t>rovjera infrastrukture, izmjena filtara, manje korekcije, kontrole parametra uređaja</a:t>
            </a:r>
            <a:endParaRPr lang="hr-HR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Intervencije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>
                <a:solidFill>
                  <a:srgbClr val="0070C0"/>
                </a:solidFill>
              </a:rPr>
              <a:t>i</a:t>
            </a:r>
            <a:r>
              <a:rPr lang="hr-HR" sz="2000" dirty="0" smtClean="0">
                <a:solidFill>
                  <a:srgbClr val="0070C0"/>
                </a:solidFill>
              </a:rPr>
              <a:t>zvanredni dolasci na lokaciju po pozivu</a:t>
            </a:r>
            <a:endParaRPr lang="hr-HR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obavljanje aktivnosti izvan redovnog održavanja npr. kvarovi, prekidi rada, blokade sustava uslijed kvara na električnoj mreži</a:t>
            </a:r>
            <a:endParaRPr lang="hr-HR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Godišnji servisi</a:t>
            </a:r>
            <a:endParaRPr lang="hr-HR" sz="2400" b="1" dirty="0">
              <a:solidFill>
                <a:schemeClr val="tx2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radovi na infrastrukturi (klima-uređaji, </a:t>
            </a:r>
            <a:r>
              <a:rPr lang="hr-HR" sz="2000" dirty="0" err="1" smtClean="0">
                <a:solidFill>
                  <a:srgbClr val="0070C0"/>
                </a:solidFill>
              </a:rPr>
              <a:t>usisnici</a:t>
            </a:r>
            <a:r>
              <a:rPr lang="hr-HR" sz="2000" dirty="0" smtClean="0">
                <a:solidFill>
                  <a:srgbClr val="0070C0"/>
                </a:solidFill>
              </a:rPr>
              <a:t>, cijevi…)</a:t>
            </a:r>
            <a:endParaRPr lang="hr-HR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redovne izmjene potrošnih dijelova i kemikalija u analizatorima</a:t>
            </a:r>
            <a:endParaRPr lang="hr-HR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Umjeravanje</a:t>
            </a:r>
            <a:endParaRPr lang="hr-HR" sz="2400" b="1" dirty="0">
              <a:solidFill>
                <a:schemeClr val="tx2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HR" sz="2000" dirty="0" smtClean="0">
                <a:solidFill>
                  <a:srgbClr val="0070C0"/>
                </a:solidFill>
              </a:rPr>
              <a:t>obično nakon veće intervencije ili godišnjeg servisa uređaji se postavljaju u inicijalno radno područje umjeravanjem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1345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 procedure redovitog održavanja </a:t>
            </a:r>
            <a:r>
              <a:rPr lang="pl-PL" sz="2000" b="1" i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(SOP Ekonerga)</a:t>
            </a:r>
            <a:endParaRPr lang="hr-HR" sz="2000" b="1" i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362235"/>
            <a:ext cx="1522675" cy="866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sz="1400" dirty="0" smtClean="0"/>
              <a:t>Redoviti obilazak</a:t>
            </a:r>
          </a:p>
          <a:p>
            <a:r>
              <a:rPr lang="hr-HR" sz="1400" dirty="0" smtClean="0"/>
              <a:t>postaje 2x mjesečno</a:t>
            </a:r>
            <a:endParaRPr lang="hr-HR" sz="1400" dirty="0"/>
          </a:p>
        </p:txBody>
      </p:sp>
      <p:sp>
        <p:nvSpPr>
          <p:cNvPr id="4" name="Snip Single Corner Rectangle 3"/>
          <p:cNvSpPr/>
          <p:nvPr/>
        </p:nvSpPr>
        <p:spPr>
          <a:xfrm>
            <a:off x="2263549" y="1362234"/>
            <a:ext cx="1542553" cy="866693"/>
          </a:xfrm>
          <a:prstGeom prst="snip1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sz="1400" dirty="0" smtClean="0"/>
              <a:t>Pregled stanja mjernih uređaja i infrastrukture</a:t>
            </a:r>
            <a:endParaRPr lang="hr-HR" sz="1400" dirty="0"/>
          </a:p>
        </p:txBody>
      </p:sp>
      <p:sp>
        <p:nvSpPr>
          <p:cNvPr id="8" name="Flowchart: Decision 7"/>
          <p:cNvSpPr/>
          <p:nvPr/>
        </p:nvSpPr>
        <p:spPr>
          <a:xfrm>
            <a:off x="3427011" y="2080203"/>
            <a:ext cx="2305877" cy="892787"/>
          </a:xfrm>
          <a:prstGeom prst="flowChartDecision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Oprema u ispravnom stanju?</a:t>
            </a:r>
            <a:endParaRPr lang="hr-HR" sz="1400" dirty="0"/>
          </a:p>
        </p:txBody>
      </p:sp>
      <p:sp>
        <p:nvSpPr>
          <p:cNvPr id="10" name="Flowchart: Terminator 9"/>
          <p:cNvSpPr/>
          <p:nvPr/>
        </p:nvSpPr>
        <p:spPr>
          <a:xfrm>
            <a:off x="6162257" y="2139277"/>
            <a:ext cx="2210465" cy="774637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Zapisivanje </a:t>
            </a:r>
            <a:r>
              <a:rPr lang="hr-HR" sz="1400" dirty="0" smtClean="0"/>
              <a:t>izvješća o neispravnostima</a:t>
            </a:r>
            <a:endParaRPr lang="hr-HR" sz="1400" dirty="0"/>
          </a:p>
          <a:p>
            <a:pPr algn="ctr"/>
            <a:r>
              <a:rPr lang="hr-HR" sz="1400" dirty="0" smtClean="0"/>
              <a:t>u dnevnik postaje</a:t>
            </a:r>
            <a:endParaRPr lang="hr-HR" sz="1400" dirty="0"/>
          </a:p>
        </p:txBody>
      </p:sp>
      <p:sp>
        <p:nvSpPr>
          <p:cNvPr id="15" name="Flowchart: Terminator 14"/>
          <p:cNvSpPr/>
          <p:nvPr/>
        </p:nvSpPr>
        <p:spPr>
          <a:xfrm>
            <a:off x="6162257" y="3125609"/>
            <a:ext cx="2210465" cy="632180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Komunikacija s</a:t>
            </a:r>
          </a:p>
          <a:p>
            <a:pPr algn="ctr"/>
            <a:r>
              <a:rPr lang="hr-HR" sz="1400" dirty="0" smtClean="0"/>
              <a:t>tehničkim nadzorom i korisničkom podrškom</a:t>
            </a:r>
            <a:endParaRPr lang="hr-HR" sz="1400" dirty="0"/>
          </a:p>
        </p:txBody>
      </p:sp>
      <p:sp>
        <p:nvSpPr>
          <p:cNvPr id="17" name="Flowchart: Terminator 16"/>
          <p:cNvSpPr/>
          <p:nvPr/>
        </p:nvSpPr>
        <p:spPr>
          <a:xfrm>
            <a:off x="1017867" y="2772502"/>
            <a:ext cx="2210465" cy="774637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Zamjena redovnih dijelova </a:t>
            </a:r>
            <a:r>
              <a:rPr lang="hr-HR" sz="1400" dirty="0" smtClean="0"/>
              <a:t>i zapisivanje </a:t>
            </a:r>
            <a:r>
              <a:rPr lang="hr-HR" sz="1400" dirty="0"/>
              <a:t>stanja na opremi</a:t>
            </a:r>
          </a:p>
        </p:txBody>
      </p:sp>
      <p:sp>
        <p:nvSpPr>
          <p:cNvPr id="18" name="Flowchart: Terminator 17"/>
          <p:cNvSpPr/>
          <p:nvPr/>
        </p:nvSpPr>
        <p:spPr>
          <a:xfrm>
            <a:off x="1017866" y="3689950"/>
            <a:ext cx="2210465" cy="774637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Rutinske korektivne </a:t>
            </a:r>
            <a:r>
              <a:rPr lang="hr-HR" sz="1400" dirty="0" smtClean="0"/>
              <a:t>radnje ukoliko </a:t>
            </a:r>
            <a:br>
              <a:rPr lang="hr-HR" sz="1400" dirty="0" smtClean="0"/>
            </a:br>
            <a:r>
              <a:rPr lang="hr-HR" sz="1400" dirty="0" smtClean="0"/>
              <a:t>su </a:t>
            </a:r>
            <a:r>
              <a:rPr lang="hr-HR" sz="1400" dirty="0"/>
              <a:t>potrebne</a:t>
            </a:r>
          </a:p>
        </p:txBody>
      </p:sp>
      <p:sp>
        <p:nvSpPr>
          <p:cNvPr id="20" name="Flowchart: Decision 19"/>
          <p:cNvSpPr/>
          <p:nvPr/>
        </p:nvSpPr>
        <p:spPr>
          <a:xfrm>
            <a:off x="4342736" y="3411110"/>
            <a:ext cx="2305877" cy="1053477"/>
          </a:xfrm>
          <a:prstGeom prst="flowChartDecision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Popravak moguć na licu mjesta?</a:t>
            </a:r>
            <a:endParaRPr lang="hr-HR" sz="1400" dirty="0"/>
          </a:p>
        </p:txBody>
      </p:sp>
      <p:sp>
        <p:nvSpPr>
          <p:cNvPr id="21" name="Flowchart: Terminator 20"/>
          <p:cNvSpPr/>
          <p:nvPr/>
        </p:nvSpPr>
        <p:spPr>
          <a:xfrm>
            <a:off x="3427011" y="4257181"/>
            <a:ext cx="1485572" cy="548479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Popravak uređaja</a:t>
            </a:r>
            <a:endParaRPr lang="hr-HR" sz="1400" dirty="0"/>
          </a:p>
        </p:txBody>
      </p:sp>
      <p:sp>
        <p:nvSpPr>
          <p:cNvPr id="23" name="Flowchart: Terminator 22"/>
          <p:cNvSpPr/>
          <p:nvPr/>
        </p:nvSpPr>
        <p:spPr>
          <a:xfrm>
            <a:off x="6648614" y="4088934"/>
            <a:ext cx="2193776" cy="836169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Zahtjev za intervencijom ili demontaža uređaja i odvoženje u servis</a:t>
            </a:r>
            <a:endParaRPr lang="hr-HR" sz="1400" dirty="0"/>
          </a:p>
        </p:txBody>
      </p:sp>
      <p:sp>
        <p:nvSpPr>
          <p:cNvPr id="14" name="Flowchart: Process 13"/>
          <p:cNvSpPr/>
          <p:nvPr/>
        </p:nvSpPr>
        <p:spPr>
          <a:xfrm>
            <a:off x="1017866" y="5155197"/>
            <a:ext cx="7354856" cy="209452"/>
          </a:xfrm>
          <a:prstGeom prst="flowChartProcess">
            <a:avLst/>
          </a:prstGeom>
          <a:solidFill>
            <a:srgbClr val="6D4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Zapisivanje izvješća o aktivnostima u dnevnik postaje</a:t>
            </a:r>
          </a:p>
        </p:txBody>
      </p:sp>
      <p:sp>
        <p:nvSpPr>
          <p:cNvPr id="27" name="Snip Single Corner Rectangle 26"/>
          <p:cNvSpPr/>
          <p:nvPr/>
        </p:nvSpPr>
        <p:spPr>
          <a:xfrm>
            <a:off x="1017866" y="5649314"/>
            <a:ext cx="7354856" cy="269210"/>
          </a:xfrm>
          <a:prstGeom prst="snip1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Obavještavanje vlasnika mjerne postaje i institucije zadužene za mjerenja</a:t>
            </a:r>
            <a:endParaRPr lang="hr-HR" sz="1400" dirty="0"/>
          </a:p>
        </p:txBody>
      </p:sp>
      <p:sp>
        <p:nvSpPr>
          <p:cNvPr id="16" name="Right Arrow 15"/>
          <p:cNvSpPr/>
          <p:nvPr/>
        </p:nvSpPr>
        <p:spPr>
          <a:xfrm>
            <a:off x="1979875" y="1711319"/>
            <a:ext cx="283674" cy="12765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Bent Arrow 24"/>
          <p:cNvSpPr/>
          <p:nvPr/>
        </p:nvSpPr>
        <p:spPr>
          <a:xfrm rot="5400000">
            <a:off x="4091250" y="1515077"/>
            <a:ext cx="279980" cy="850276"/>
          </a:xfrm>
          <a:prstGeom prst="ben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30" name="Bent Arrow 29"/>
          <p:cNvSpPr/>
          <p:nvPr/>
        </p:nvSpPr>
        <p:spPr>
          <a:xfrm rot="5400000" flipV="1">
            <a:off x="2563454" y="1892864"/>
            <a:ext cx="279980" cy="1447137"/>
          </a:xfrm>
          <a:prstGeom prst="ben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5732887" y="2462767"/>
            <a:ext cx="429369" cy="12765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Right Arrow 31"/>
          <p:cNvSpPr/>
          <p:nvPr/>
        </p:nvSpPr>
        <p:spPr>
          <a:xfrm rot="5400000">
            <a:off x="7173013" y="2907376"/>
            <a:ext cx="188950" cy="20202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Right Arrow 32"/>
          <p:cNvSpPr/>
          <p:nvPr/>
        </p:nvSpPr>
        <p:spPr>
          <a:xfrm rot="10800000">
            <a:off x="5510212" y="3336019"/>
            <a:ext cx="627811" cy="12765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Bent Arrow 33"/>
          <p:cNvSpPr/>
          <p:nvPr/>
        </p:nvSpPr>
        <p:spPr>
          <a:xfrm rot="5400000">
            <a:off x="7104260" y="3437964"/>
            <a:ext cx="184753" cy="1117193"/>
          </a:xfrm>
          <a:prstGeom prst="bentArrow">
            <a:avLst>
              <a:gd name="adj1" fmla="val 35311"/>
              <a:gd name="adj2" fmla="val 41755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35" name="Bent Arrow 34"/>
          <p:cNvSpPr/>
          <p:nvPr/>
        </p:nvSpPr>
        <p:spPr>
          <a:xfrm rot="5400000" flipV="1">
            <a:off x="4009815" y="3903841"/>
            <a:ext cx="332582" cy="333266"/>
          </a:xfrm>
          <a:prstGeom prst="bentArrow">
            <a:avLst>
              <a:gd name="adj1" fmla="val 20704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36" name="Right Arrow 35"/>
          <p:cNvSpPr/>
          <p:nvPr/>
        </p:nvSpPr>
        <p:spPr>
          <a:xfrm rot="5400000">
            <a:off x="7660757" y="4943686"/>
            <a:ext cx="188950" cy="20202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7" name="Right Arrow 36"/>
          <p:cNvSpPr/>
          <p:nvPr/>
        </p:nvSpPr>
        <p:spPr>
          <a:xfrm rot="5400000">
            <a:off x="3957452" y="4875935"/>
            <a:ext cx="306068" cy="20202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8" name="Right Arrow 37"/>
          <p:cNvSpPr/>
          <p:nvPr/>
        </p:nvSpPr>
        <p:spPr>
          <a:xfrm rot="5400000">
            <a:off x="1688249" y="4703423"/>
            <a:ext cx="664897" cy="20202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9" name="Right Arrow 38"/>
          <p:cNvSpPr/>
          <p:nvPr/>
        </p:nvSpPr>
        <p:spPr>
          <a:xfrm rot="5400000">
            <a:off x="1929900" y="3537228"/>
            <a:ext cx="181593" cy="20202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Right Arrow 39"/>
          <p:cNvSpPr/>
          <p:nvPr/>
        </p:nvSpPr>
        <p:spPr>
          <a:xfrm rot="5400000">
            <a:off x="4444197" y="5190997"/>
            <a:ext cx="271502" cy="63196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1" name="Rectangle 40"/>
          <p:cNvSpPr/>
          <p:nvPr/>
        </p:nvSpPr>
        <p:spPr>
          <a:xfrm>
            <a:off x="2565729" y="2511545"/>
            <a:ext cx="1279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DA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91924" y="2522890"/>
            <a:ext cx="1279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NE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32723" y="3619518"/>
            <a:ext cx="1279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DA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947571" y="3958072"/>
            <a:ext cx="1279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NE</a:t>
            </a:r>
            <a:endParaRPr lang="hr-H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8197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10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14" grpId="0" animBg="1"/>
      <p:bldP spid="27" grpId="0" animBg="1"/>
      <p:bldP spid="16" grpId="0" animBg="1"/>
      <p:bldP spid="2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 procedure tehničkog nadzora </a:t>
            </a:r>
            <a:r>
              <a:rPr lang="pl-PL" sz="2000" b="1" i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(SOP Ekonerga)</a:t>
            </a:r>
            <a:endParaRPr lang="hr-HR" sz="2000" b="1" i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362235"/>
            <a:ext cx="1522675" cy="866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sz="1400" dirty="0" smtClean="0"/>
              <a:t>Dnevno praćenje stanja na mjernim</a:t>
            </a:r>
            <a:br>
              <a:rPr lang="hr-HR" sz="1400" dirty="0" smtClean="0"/>
            </a:br>
            <a:r>
              <a:rPr lang="hr-HR" sz="1400" dirty="0" smtClean="0"/>
              <a:t>postajama</a:t>
            </a:r>
            <a:endParaRPr lang="hr-HR" sz="1400" dirty="0"/>
          </a:p>
        </p:txBody>
      </p:sp>
      <p:sp>
        <p:nvSpPr>
          <p:cNvPr id="4" name="Snip Single Corner Rectangle 3"/>
          <p:cNvSpPr/>
          <p:nvPr/>
        </p:nvSpPr>
        <p:spPr>
          <a:xfrm>
            <a:off x="2263549" y="1362234"/>
            <a:ext cx="2079187" cy="1113902"/>
          </a:xfrm>
          <a:prstGeom prst="snip1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r-HR" sz="1400" dirty="0"/>
              <a:t>Povezivanje s mjernim</a:t>
            </a:r>
          </a:p>
          <a:p>
            <a:r>
              <a:rPr lang="hr-HR" sz="1400" dirty="0"/>
              <a:t>postajama, daljinska</a:t>
            </a:r>
          </a:p>
          <a:p>
            <a:r>
              <a:rPr lang="hr-HR" sz="1400" dirty="0"/>
              <a:t>provjera stanja mjernih</a:t>
            </a:r>
          </a:p>
          <a:p>
            <a:r>
              <a:rPr lang="hr-HR" sz="1400" dirty="0"/>
              <a:t>uređaja i IT infrastrukture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2262222" y="2644662"/>
            <a:ext cx="2305877" cy="672598"/>
          </a:xfrm>
          <a:prstGeom prst="flowChartDecision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Parametri ispravni?</a:t>
            </a:r>
            <a:endParaRPr lang="hr-HR" sz="1400" dirty="0"/>
          </a:p>
        </p:txBody>
      </p:sp>
      <p:sp>
        <p:nvSpPr>
          <p:cNvPr id="10" name="Flowchart: Terminator 9"/>
          <p:cNvSpPr/>
          <p:nvPr/>
        </p:nvSpPr>
        <p:spPr>
          <a:xfrm>
            <a:off x="6114804" y="1364673"/>
            <a:ext cx="2210465" cy="774637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Zapisivanje </a:t>
            </a:r>
            <a:r>
              <a:rPr lang="hr-HR" sz="1400" dirty="0" smtClean="0"/>
              <a:t>izvješća o neispravnostima</a:t>
            </a:r>
            <a:endParaRPr lang="hr-HR" sz="1400" dirty="0"/>
          </a:p>
          <a:p>
            <a:pPr algn="ctr"/>
            <a:r>
              <a:rPr lang="hr-HR" sz="1400" dirty="0" smtClean="0"/>
              <a:t>u arhivu postaje</a:t>
            </a:r>
            <a:endParaRPr lang="hr-HR" sz="1400" dirty="0"/>
          </a:p>
        </p:txBody>
      </p:sp>
      <p:sp>
        <p:nvSpPr>
          <p:cNvPr id="15" name="Flowchart: Terminator 14"/>
          <p:cNvSpPr/>
          <p:nvPr/>
        </p:nvSpPr>
        <p:spPr>
          <a:xfrm>
            <a:off x="6091403" y="2334338"/>
            <a:ext cx="2210465" cy="548479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Komunikacija s</a:t>
            </a:r>
          </a:p>
          <a:p>
            <a:pPr algn="ctr"/>
            <a:r>
              <a:rPr lang="hr-HR" sz="1400" dirty="0"/>
              <a:t>servisnim centrom</a:t>
            </a:r>
          </a:p>
        </p:txBody>
      </p:sp>
      <p:sp>
        <p:nvSpPr>
          <p:cNvPr id="20" name="Flowchart: Decision 19"/>
          <p:cNvSpPr/>
          <p:nvPr/>
        </p:nvSpPr>
        <p:spPr>
          <a:xfrm>
            <a:off x="4297806" y="2719676"/>
            <a:ext cx="2649032" cy="962577"/>
          </a:xfrm>
          <a:prstGeom prst="flowChartDecision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Neispravnost zahtijeva hitnu intervenciju?</a:t>
            </a:r>
            <a:endParaRPr lang="hr-HR" sz="1400" dirty="0"/>
          </a:p>
        </p:txBody>
      </p:sp>
      <p:sp>
        <p:nvSpPr>
          <p:cNvPr id="21" name="Flowchart: Terminator 20"/>
          <p:cNvSpPr/>
          <p:nvPr/>
        </p:nvSpPr>
        <p:spPr>
          <a:xfrm>
            <a:off x="2065564" y="3547354"/>
            <a:ext cx="2682475" cy="621246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Aktiviranje naloga za hitnu intervenciju i provjera dostupnosti servisera</a:t>
            </a:r>
            <a:endParaRPr lang="hr-HR" sz="1400" dirty="0"/>
          </a:p>
        </p:txBody>
      </p:sp>
      <p:sp>
        <p:nvSpPr>
          <p:cNvPr id="23" name="Flowchart: Terminator 22"/>
          <p:cNvSpPr/>
          <p:nvPr/>
        </p:nvSpPr>
        <p:spPr>
          <a:xfrm>
            <a:off x="6648614" y="4088934"/>
            <a:ext cx="2193776" cy="836169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Servisna intervencija kod</a:t>
            </a:r>
          </a:p>
          <a:p>
            <a:pPr algn="ctr"/>
            <a:r>
              <a:rPr lang="hr-HR" sz="1400" dirty="0"/>
              <a:t>slijedećeg redovitog</a:t>
            </a:r>
          </a:p>
          <a:p>
            <a:pPr algn="ctr"/>
            <a:r>
              <a:rPr lang="hr-HR" sz="1400" dirty="0"/>
              <a:t>održavanja postaje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017866" y="5155197"/>
            <a:ext cx="7354856" cy="209452"/>
          </a:xfrm>
          <a:prstGeom prst="flowChartProcess">
            <a:avLst/>
          </a:prstGeom>
          <a:solidFill>
            <a:srgbClr val="6D4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Zapisivanje izvješća o aktivnostima u </a:t>
            </a:r>
            <a:r>
              <a:rPr lang="hr-HR" sz="1400" dirty="0" smtClean="0"/>
              <a:t>arhivu </a:t>
            </a:r>
            <a:r>
              <a:rPr lang="hr-HR" sz="1400" dirty="0"/>
              <a:t>postaje</a:t>
            </a:r>
          </a:p>
        </p:txBody>
      </p:sp>
      <p:sp>
        <p:nvSpPr>
          <p:cNvPr id="27" name="Snip Single Corner Rectangle 26"/>
          <p:cNvSpPr/>
          <p:nvPr/>
        </p:nvSpPr>
        <p:spPr>
          <a:xfrm>
            <a:off x="1017866" y="5649314"/>
            <a:ext cx="7354856" cy="269210"/>
          </a:xfrm>
          <a:prstGeom prst="snip1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Obavještavanje vlasnika mjerne postaje i institucije zadužene za mjerenja</a:t>
            </a:r>
            <a:endParaRPr lang="hr-HR" sz="1400" dirty="0"/>
          </a:p>
        </p:txBody>
      </p:sp>
      <p:sp>
        <p:nvSpPr>
          <p:cNvPr id="16" name="Right Arrow 15"/>
          <p:cNvSpPr/>
          <p:nvPr/>
        </p:nvSpPr>
        <p:spPr>
          <a:xfrm>
            <a:off x="1979875" y="1711319"/>
            <a:ext cx="283674" cy="12765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0" name="Bent Arrow 29"/>
          <p:cNvSpPr/>
          <p:nvPr/>
        </p:nvSpPr>
        <p:spPr>
          <a:xfrm rot="5400000" flipV="1">
            <a:off x="734035" y="3600471"/>
            <a:ext cx="2216071" cy="842958"/>
          </a:xfrm>
          <a:prstGeom prst="bentArrow">
            <a:avLst>
              <a:gd name="adj1" fmla="val 9597"/>
              <a:gd name="adj2" fmla="val 14533"/>
              <a:gd name="adj3" fmla="val 13045"/>
              <a:gd name="adj4" fmla="val 437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5400000">
            <a:off x="7125560" y="2132268"/>
            <a:ext cx="188950" cy="20202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Right Arrow 32"/>
          <p:cNvSpPr/>
          <p:nvPr/>
        </p:nvSpPr>
        <p:spPr>
          <a:xfrm rot="10800000">
            <a:off x="5654980" y="2614114"/>
            <a:ext cx="432504" cy="1542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Bent Arrow 33"/>
          <p:cNvSpPr/>
          <p:nvPr/>
        </p:nvSpPr>
        <p:spPr>
          <a:xfrm rot="5400000">
            <a:off x="7221151" y="2856871"/>
            <a:ext cx="239504" cy="846666"/>
          </a:xfrm>
          <a:prstGeom prst="bentArrow">
            <a:avLst>
              <a:gd name="adj1" fmla="val 35311"/>
              <a:gd name="adj2" fmla="val 41755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35" name="Bent Arrow 34"/>
          <p:cNvSpPr/>
          <p:nvPr/>
        </p:nvSpPr>
        <p:spPr>
          <a:xfrm rot="5400000" flipV="1">
            <a:off x="3944195" y="3167640"/>
            <a:ext cx="332582" cy="333266"/>
          </a:xfrm>
          <a:prstGeom prst="bentArrow">
            <a:avLst>
              <a:gd name="adj1" fmla="val 20704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36" name="Right Arrow 35"/>
          <p:cNvSpPr/>
          <p:nvPr/>
        </p:nvSpPr>
        <p:spPr>
          <a:xfrm rot="5400000">
            <a:off x="7660757" y="4943686"/>
            <a:ext cx="188950" cy="20202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7" name="Right Arrow 36"/>
          <p:cNvSpPr/>
          <p:nvPr/>
        </p:nvSpPr>
        <p:spPr>
          <a:xfrm rot="5400000">
            <a:off x="3269727" y="4863629"/>
            <a:ext cx="306068" cy="20202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Right Arrow 39"/>
          <p:cNvSpPr/>
          <p:nvPr/>
        </p:nvSpPr>
        <p:spPr>
          <a:xfrm rot="5400000">
            <a:off x="4444197" y="5190997"/>
            <a:ext cx="271502" cy="63196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1" name="Rectangle 40"/>
          <p:cNvSpPr/>
          <p:nvPr/>
        </p:nvSpPr>
        <p:spPr>
          <a:xfrm>
            <a:off x="1749574" y="2586105"/>
            <a:ext cx="1279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DA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33524" y="2536953"/>
            <a:ext cx="1279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NE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79824" y="3212102"/>
            <a:ext cx="1279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DA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58218" y="2878417"/>
            <a:ext cx="1279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NE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5400000">
            <a:off x="3328286" y="2447206"/>
            <a:ext cx="188950" cy="20202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6" name="Bent Arrow 45"/>
          <p:cNvSpPr/>
          <p:nvPr/>
        </p:nvSpPr>
        <p:spPr>
          <a:xfrm rot="10800000" flipH="1" flipV="1">
            <a:off x="4518525" y="1580065"/>
            <a:ext cx="1592360" cy="1389633"/>
          </a:xfrm>
          <a:prstGeom prst="bentArrow">
            <a:avLst>
              <a:gd name="adj1" fmla="val 7247"/>
              <a:gd name="adj2" fmla="val 9539"/>
              <a:gd name="adj3" fmla="val 8932"/>
              <a:gd name="adj4" fmla="val 437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47" name="Flowchart: Terminator 46"/>
          <p:cNvSpPr/>
          <p:nvPr/>
        </p:nvSpPr>
        <p:spPr>
          <a:xfrm>
            <a:off x="2065563" y="4357809"/>
            <a:ext cx="2682475" cy="453799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Servisna intervencija u roku</a:t>
            </a:r>
          </a:p>
          <a:p>
            <a:pPr algn="ctr"/>
            <a:r>
              <a:rPr lang="pl-PL" sz="1400" dirty="0"/>
              <a:t>odmah do maks. </a:t>
            </a:r>
            <a:r>
              <a:rPr lang="pl-PL" sz="1400" dirty="0" smtClean="0"/>
              <a:t>48h</a:t>
            </a:r>
            <a:endParaRPr lang="hr-HR" sz="1400" dirty="0"/>
          </a:p>
        </p:txBody>
      </p:sp>
      <p:sp>
        <p:nvSpPr>
          <p:cNvPr id="48" name="Right Arrow 47"/>
          <p:cNvSpPr/>
          <p:nvPr/>
        </p:nvSpPr>
        <p:spPr>
          <a:xfrm rot="5400000">
            <a:off x="3320684" y="4156692"/>
            <a:ext cx="188950" cy="20202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9" name="Flowchart: Terminator 48"/>
          <p:cNvSpPr/>
          <p:nvPr/>
        </p:nvSpPr>
        <p:spPr>
          <a:xfrm>
            <a:off x="6648615" y="3435667"/>
            <a:ext cx="2193776" cy="433747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Aktiviranje naloga za servis</a:t>
            </a:r>
            <a:endParaRPr lang="hr-HR" sz="1400" dirty="0"/>
          </a:p>
        </p:txBody>
      </p:sp>
      <p:sp>
        <p:nvSpPr>
          <p:cNvPr id="50" name="Right Arrow 49"/>
          <p:cNvSpPr/>
          <p:nvPr/>
        </p:nvSpPr>
        <p:spPr>
          <a:xfrm rot="5400000">
            <a:off x="7651026" y="3878378"/>
            <a:ext cx="188950" cy="20202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5668316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10" grpId="0" animBg="1"/>
      <p:bldP spid="15" grpId="0" animBg="1"/>
      <p:bldP spid="20" grpId="0" animBg="1"/>
      <p:bldP spid="21" grpId="0" animBg="1"/>
      <p:bldP spid="23" grpId="0" animBg="1"/>
      <p:bldP spid="14" grpId="0" animBg="1"/>
      <p:bldP spid="27" grpId="0" animBg="1"/>
      <p:bldP spid="16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1" grpId="0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Primjer </a:t>
            </a:r>
            <a:r>
              <a:rPr lang="pl-PL" sz="2800" b="1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procedure servisne podrške </a:t>
            </a:r>
            <a:r>
              <a:rPr lang="pl-PL" sz="2000" b="1" i="1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(SOP </a:t>
            </a:r>
            <a:r>
              <a:rPr lang="pl-PL" sz="2000" b="1" i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Ekonerga)</a:t>
            </a:r>
            <a:endParaRPr lang="hr-HR" sz="2000" b="1" i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4" name="Snip Single Corner Rectangle 3"/>
          <p:cNvSpPr/>
          <p:nvPr/>
        </p:nvSpPr>
        <p:spPr>
          <a:xfrm>
            <a:off x="722509" y="1358083"/>
            <a:ext cx="1829383" cy="957941"/>
          </a:xfrm>
          <a:prstGeom prst="snip1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 smtClean="0"/>
              <a:t>Poziv</a:t>
            </a:r>
            <a:endParaRPr lang="pl-PL" sz="1400" dirty="0"/>
          </a:p>
          <a:p>
            <a:r>
              <a:rPr lang="pl-PL" sz="1400" dirty="0" smtClean="0"/>
              <a:t>tehničkog nadzora ili operatera </a:t>
            </a:r>
            <a:br>
              <a:rPr lang="pl-PL" sz="1400" dirty="0" smtClean="0"/>
            </a:br>
            <a:r>
              <a:rPr lang="pl-PL" sz="1400" dirty="0" smtClean="0"/>
              <a:t>na postajama</a:t>
            </a:r>
            <a:endParaRPr lang="hr-HR" sz="1400" dirty="0"/>
          </a:p>
        </p:txBody>
      </p:sp>
      <p:sp>
        <p:nvSpPr>
          <p:cNvPr id="8" name="Flowchart: Decision 7"/>
          <p:cNvSpPr/>
          <p:nvPr/>
        </p:nvSpPr>
        <p:spPr>
          <a:xfrm>
            <a:off x="4595241" y="1812101"/>
            <a:ext cx="2616980" cy="870071"/>
          </a:xfrm>
          <a:prstGeom prst="flowChartDecision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Redovni servis ili intervencija?</a:t>
            </a:r>
            <a:endParaRPr lang="hr-HR" sz="1400" dirty="0"/>
          </a:p>
        </p:txBody>
      </p:sp>
      <p:sp>
        <p:nvSpPr>
          <p:cNvPr id="20" name="Flowchart: Decision 19"/>
          <p:cNvSpPr/>
          <p:nvPr/>
        </p:nvSpPr>
        <p:spPr>
          <a:xfrm>
            <a:off x="2359370" y="2619824"/>
            <a:ext cx="2191242" cy="607134"/>
          </a:xfrm>
          <a:prstGeom prst="flowChartDecision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Hitni servis?</a:t>
            </a:r>
            <a:endParaRPr lang="hr-HR" sz="1400" dirty="0"/>
          </a:p>
        </p:txBody>
      </p:sp>
      <p:sp>
        <p:nvSpPr>
          <p:cNvPr id="14" name="Flowchart: Process 13"/>
          <p:cNvSpPr/>
          <p:nvPr/>
        </p:nvSpPr>
        <p:spPr>
          <a:xfrm>
            <a:off x="731294" y="5156969"/>
            <a:ext cx="7734629" cy="209452"/>
          </a:xfrm>
          <a:prstGeom prst="flowChartProcess">
            <a:avLst/>
          </a:prstGeom>
          <a:solidFill>
            <a:srgbClr val="6D4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/>
              <a:t>Zapisivanje izvješća o aktivnostima u </a:t>
            </a:r>
            <a:r>
              <a:rPr lang="hr-HR" sz="1400" dirty="0" smtClean="0"/>
              <a:t>dnevnik </a:t>
            </a:r>
            <a:r>
              <a:rPr lang="hr-HR" sz="1400" dirty="0"/>
              <a:t>postaje</a:t>
            </a:r>
          </a:p>
        </p:txBody>
      </p:sp>
      <p:sp>
        <p:nvSpPr>
          <p:cNvPr id="27" name="Snip Single Corner Rectangle 26"/>
          <p:cNvSpPr/>
          <p:nvPr/>
        </p:nvSpPr>
        <p:spPr>
          <a:xfrm>
            <a:off x="731294" y="5651086"/>
            <a:ext cx="7734629" cy="269210"/>
          </a:xfrm>
          <a:prstGeom prst="snip1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Obavještavanje tehničkog nadzora o obavljenim aktivnostima</a:t>
            </a:r>
            <a:endParaRPr lang="hr-HR" sz="1400" dirty="0"/>
          </a:p>
        </p:txBody>
      </p:sp>
      <p:sp>
        <p:nvSpPr>
          <p:cNvPr id="34" name="Bent Arrow 33"/>
          <p:cNvSpPr/>
          <p:nvPr/>
        </p:nvSpPr>
        <p:spPr>
          <a:xfrm rot="5400000">
            <a:off x="4758756" y="2705656"/>
            <a:ext cx="591384" cy="952334"/>
          </a:xfrm>
          <a:prstGeom prst="bentArrow">
            <a:avLst>
              <a:gd name="adj1" fmla="val 18745"/>
              <a:gd name="adj2" fmla="val 23808"/>
              <a:gd name="adj3" fmla="val 20859"/>
              <a:gd name="adj4" fmla="val 437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35" name="Bent Arrow 34"/>
          <p:cNvSpPr/>
          <p:nvPr/>
        </p:nvSpPr>
        <p:spPr>
          <a:xfrm rot="5400000" flipV="1">
            <a:off x="1635993" y="2817100"/>
            <a:ext cx="632266" cy="786821"/>
          </a:xfrm>
          <a:prstGeom prst="bentArrow">
            <a:avLst>
              <a:gd name="adj1" fmla="val 15539"/>
              <a:gd name="adj2" fmla="val 20480"/>
              <a:gd name="adj3" fmla="val 19835"/>
              <a:gd name="adj4" fmla="val 437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 rot="5400000">
            <a:off x="4537398" y="5192769"/>
            <a:ext cx="271502" cy="63196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1" name="Rectangle 40"/>
          <p:cNvSpPr/>
          <p:nvPr/>
        </p:nvSpPr>
        <p:spPr>
          <a:xfrm>
            <a:off x="2836625" y="1904891"/>
            <a:ext cx="20666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INTERVENCIJA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632287" y="1886782"/>
            <a:ext cx="21486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REDOVNI SERVIS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453682" y="2557141"/>
            <a:ext cx="1279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DA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199618" y="2560913"/>
            <a:ext cx="1279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 smtClean="0">
                <a:solidFill>
                  <a:srgbClr val="0070C0"/>
                </a:solidFill>
              </a:rPr>
              <a:t>NE</a:t>
            </a:r>
            <a:endParaRPr lang="hr-HR" sz="1600" dirty="0">
              <a:solidFill>
                <a:srgbClr val="0070C0"/>
              </a:solidFill>
            </a:endParaRPr>
          </a:p>
        </p:txBody>
      </p:sp>
      <p:sp>
        <p:nvSpPr>
          <p:cNvPr id="47" name="Flowchart: Terminator 46"/>
          <p:cNvSpPr/>
          <p:nvPr/>
        </p:nvSpPr>
        <p:spPr>
          <a:xfrm>
            <a:off x="731294" y="3526642"/>
            <a:ext cx="3493035" cy="647082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Servisna intervencija </a:t>
            </a:r>
            <a:r>
              <a:rPr lang="pl-PL" sz="1400" dirty="0" smtClean="0"/>
              <a:t>u </a:t>
            </a:r>
            <a:r>
              <a:rPr lang="pl-PL" sz="1400" dirty="0"/>
              <a:t>roku</a:t>
            </a:r>
          </a:p>
          <a:p>
            <a:pPr algn="ctr"/>
            <a:r>
              <a:rPr lang="pl-PL" sz="1400" dirty="0"/>
              <a:t>odmah do maks. </a:t>
            </a:r>
            <a:r>
              <a:rPr lang="pl-PL" sz="1400" dirty="0" smtClean="0"/>
              <a:t>48h</a:t>
            </a:r>
            <a:endParaRPr lang="hr-HR" sz="1400" dirty="0"/>
          </a:p>
        </p:txBody>
      </p:sp>
      <p:sp>
        <p:nvSpPr>
          <p:cNvPr id="49" name="Flowchart: Terminator 48"/>
          <p:cNvSpPr/>
          <p:nvPr/>
        </p:nvSpPr>
        <p:spPr>
          <a:xfrm>
            <a:off x="4800600" y="3477513"/>
            <a:ext cx="3641271" cy="688035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Odlazak na lokaciju u dogovoru s tehničkim nadzorom</a:t>
            </a:r>
            <a:endParaRPr lang="hr-HR" sz="1400" dirty="0"/>
          </a:p>
        </p:txBody>
      </p:sp>
      <p:sp>
        <p:nvSpPr>
          <p:cNvPr id="38" name="Flowchart: Terminator 37"/>
          <p:cNvSpPr/>
          <p:nvPr/>
        </p:nvSpPr>
        <p:spPr>
          <a:xfrm>
            <a:off x="2924338" y="1365287"/>
            <a:ext cx="1644889" cy="534142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400" dirty="0" smtClean="0"/>
              <a:t>Aktiviranje naloga</a:t>
            </a:r>
            <a:endParaRPr lang="hr-HR" sz="1400" dirty="0"/>
          </a:p>
        </p:txBody>
      </p:sp>
      <p:sp>
        <p:nvSpPr>
          <p:cNvPr id="39" name="Bent Arrow 38"/>
          <p:cNvSpPr/>
          <p:nvPr/>
        </p:nvSpPr>
        <p:spPr>
          <a:xfrm rot="5400000">
            <a:off x="6820690" y="2612218"/>
            <a:ext cx="1256825" cy="473765"/>
          </a:xfrm>
          <a:prstGeom prst="bentArrow">
            <a:avLst>
              <a:gd name="adj1" fmla="val 20835"/>
              <a:gd name="adj2" fmla="val 28512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0800000" flipH="1">
            <a:off x="2566981" y="1503248"/>
            <a:ext cx="373716" cy="21693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2" name="Bent Arrow 51"/>
          <p:cNvSpPr/>
          <p:nvPr/>
        </p:nvSpPr>
        <p:spPr>
          <a:xfrm rot="5400000">
            <a:off x="5143909" y="951868"/>
            <a:ext cx="285552" cy="1434917"/>
          </a:xfrm>
          <a:prstGeom prst="bentArrow">
            <a:avLst>
              <a:gd name="adj1" fmla="val 33280"/>
              <a:gd name="adj2" fmla="val 43412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  <p:sp>
        <p:nvSpPr>
          <p:cNvPr id="54" name="Flowchart: Process 53"/>
          <p:cNvSpPr/>
          <p:nvPr/>
        </p:nvSpPr>
        <p:spPr>
          <a:xfrm>
            <a:off x="731295" y="4629800"/>
            <a:ext cx="7726630" cy="209452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400" dirty="0"/>
              <a:t>Servisne radnje na lokaciji ili odvoženje i servisiranje u središnji servis</a:t>
            </a:r>
          </a:p>
        </p:txBody>
      </p:sp>
      <p:sp>
        <p:nvSpPr>
          <p:cNvPr id="55" name="Right Arrow 54"/>
          <p:cNvSpPr/>
          <p:nvPr/>
        </p:nvSpPr>
        <p:spPr>
          <a:xfrm rot="5400000">
            <a:off x="4537396" y="4675371"/>
            <a:ext cx="271502" cy="63196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6" name="Right Arrow 55"/>
          <p:cNvSpPr/>
          <p:nvPr/>
        </p:nvSpPr>
        <p:spPr>
          <a:xfrm rot="5400000">
            <a:off x="6285534" y="4085778"/>
            <a:ext cx="456077" cy="63196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7" name="Right Arrow 56"/>
          <p:cNvSpPr/>
          <p:nvPr/>
        </p:nvSpPr>
        <p:spPr>
          <a:xfrm rot="5400000">
            <a:off x="2249772" y="4082486"/>
            <a:ext cx="456077" cy="63196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8" name="Bent Arrow 57"/>
          <p:cNvSpPr/>
          <p:nvPr/>
        </p:nvSpPr>
        <p:spPr>
          <a:xfrm rot="5400000" flipV="1">
            <a:off x="3756816" y="1787703"/>
            <a:ext cx="399137" cy="1265107"/>
          </a:xfrm>
          <a:prstGeom prst="bentArrow">
            <a:avLst>
              <a:gd name="adj1" fmla="val 23721"/>
              <a:gd name="adj2" fmla="val 30708"/>
              <a:gd name="adj3" fmla="val 23926"/>
              <a:gd name="adj4" fmla="val 4375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6865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0" grpId="0" animBg="1"/>
      <p:bldP spid="14" grpId="0" animBg="1"/>
      <p:bldP spid="27" grpId="0" animBg="1"/>
      <p:bldP spid="34" grpId="0" animBg="1"/>
      <p:bldP spid="35" grpId="0" animBg="1"/>
      <p:bldP spid="40" grpId="0" animBg="1"/>
      <p:bldP spid="41" grpId="0"/>
      <p:bldP spid="42" grpId="0"/>
      <p:bldP spid="43" grpId="0"/>
      <p:bldP spid="44" grpId="0"/>
      <p:bldP spid="47" grpId="0" animBg="1"/>
      <p:bldP spid="49" grpId="0" animBg="1"/>
      <p:bldP spid="38" grpId="0" animBg="1"/>
      <p:bldP spid="39" grpId="0" animBg="1"/>
      <p:bldP spid="33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</a:t>
            </a:r>
            <a:r>
              <a:rPr lang="pl-PL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Komunikacija u sustavu praćenja kvalitete zraka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5122" y="1323386"/>
            <a:ext cx="8687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>
                <a:solidFill>
                  <a:srgbClr val="0070C0"/>
                </a:solidFill>
              </a:rPr>
              <a:t>U poslovima održavanja mjernih postaja od ključne je važnosti komunikacija tehničkog osoblja s </a:t>
            </a:r>
            <a:r>
              <a:rPr lang="hr-HR" sz="1600" dirty="0" smtClean="0">
                <a:solidFill>
                  <a:srgbClr val="0070C0"/>
                </a:solidFill>
              </a:rPr>
              <a:t>mjeriteljskom institucijom </a:t>
            </a:r>
            <a:r>
              <a:rPr lang="hr-HR" sz="1600" dirty="0">
                <a:solidFill>
                  <a:srgbClr val="0070C0"/>
                </a:solidFill>
              </a:rPr>
              <a:t>i vlasnicima postaja čija mjerenja produciraju instalirani uređaji, te po potrebi i ostalim </a:t>
            </a:r>
            <a:r>
              <a:rPr lang="hr-HR" sz="1600" dirty="0" smtClean="0">
                <a:solidFill>
                  <a:srgbClr val="0070C0"/>
                </a:solidFill>
              </a:rPr>
              <a:t>relevantnim institucijama</a:t>
            </a:r>
            <a:r>
              <a:rPr lang="hr-HR" sz="1600" dirty="0">
                <a:solidFill>
                  <a:srgbClr val="0070C0"/>
                </a:solidFill>
              </a:rPr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1281791" y="3135996"/>
            <a:ext cx="1730830" cy="742950"/>
          </a:xfrm>
          <a:prstGeom prst="rect">
            <a:avLst/>
          </a:prstGeom>
          <a:solidFill>
            <a:srgbClr val="6D4B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dirty="0" smtClean="0"/>
              <a:t>Vlasnik mjernih postaja</a:t>
            </a:r>
            <a:endParaRPr lang="hr-HR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1281791" y="4711363"/>
            <a:ext cx="1730830" cy="938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dirty="0" smtClean="0"/>
              <a:t>Institucija zadužena za mjerenja</a:t>
            </a:r>
            <a:endParaRPr lang="hr-HR" sz="1600" dirty="0"/>
          </a:p>
        </p:txBody>
      </p:sp>
      <p:sp>
        <p:nvSpPr>
          <p:cNvPr id="8" name="Oval 7"/>
          <p:cNvSpPr/>
          <p:nvPr/>
        </p:nvSpPr>
        <p:spPr>
          <a:xfrm>
            <a:off x="3012621" y="3900042"/>
            <a:ext cx="2661556" cy="870313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dirty="0" smtClean="0"/>
              <a:t>Tehnički nadzor sustava za praćenje kvalitete zraka</a:t>
            </a:r>
            <a:endParaRPr lang="hr-HR" sz="1600" dirty="0"/>
          </a:p>
        </p:txBody>
      </p:sp>
      <p:sp>
        <p:nvSpPr>
          <p:cNvPr id="10" name="Hexagon 9"/>
          <p:cNvSpPr/>
          <p:nvPr/>
        </p:nvSpPr>
        <p:spPr>
          <a:xfrm>
            <a:off x="5731328" y="3135996"/>
            <a:ext cx="1796144" cy="1020536"/>
          </a:xfrm>
          <a:prstGeom prst="hexagon">
            <a:avLst>
              <a:gd name="adj" fmla="val 40200"/>
              <a:gd name="vf" fmla="val 115470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dirty="0" smtClean="0"/>
              <a:t>Tim za redovito održavanje postaja</a:t>
            </a:r>
            <a:endParaRPr lang="hr-HR" sz="1600" dirty="0"/>
          </a:p>
        </p:txBody>
      </p:sp>
      <p:sp>
        <p:nvSpPr>
          <p:cNvPr id="15" name="Hexagon 14"/>
          <p:cNvSpPr/>
          <p:nvPr/>
        </p:nvSpPr>
        <p:spPr>
          <a:xfrm>
            <a:off x="5731328" y="4711363"/>
            <a:ext cx="1796144" cy="1020536"/>
          </a:xfrm>
          <a:prstGeom prst="hexagon">
            <a:avLst>
              <a:gd name="adj" fmla="val 40200"/>
              <a:gd name="vf" fmla="val 11547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dirty="0" smtClean="0"/>
              <a:t>Tim za intervencije i servisni centar</a:t>
            </a:r>
            <a:endParaRPr lang="hr-HR" sz="1600" dirty="0"/>
          </a:p>
        </p:txBody>
      </p:sp>
      <p:sp>
        <p:nvSpPr>
          <p:cNvPr id="13" name="Trapezoid 12"/>
          <p:cNvSpPr/>
          <p:nvPr/>
        </p:nvSpPr>
        <p:spPr>
          <a:xfrm>
            <a:off x="3677461" y="5512577"/>
            <a:ext cx="1526720" cy="678206"/>
          </a:xfrm>
          <a:prstGeom prst="trapezoi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1600" dirty="0" err="1" smtClean="0"/>
              <a:t>Umjerni</a:t>
            </a:r>
            <a:r>
              <a:rPr lang="hr-HR" sz="1600" dirty="0" smtClean="0"/>
              <a:t> laboratorij</a:t>
            </a:r>
            <a:endParaRPr lang="hr-HR" sz="1600" dirty="0"/>
          </a:p>
        </p:txBody>
      </p:sp>
      <p:sp>
        <p:nvSpPr>
          <p:cNvPr id="14" name="Left-Right Arrow 13"/>
          <p:cNvSpPr/>
          <p:nvPr/>
        </p:nvSpPr>
        <p:spPr>
          <a:xfrm rot="5400000">
            <a:off x="1730998" y="4119622"/>
            <a:ext cx="832416" cy="351066"/>
          </a:xfrm>
          <a:prstGeom prst="leftRightArrow">
            <a:avLst>
              <a:gd name="adj1" fmla="val 36940"/>
              <a:gd name="adj2" fmla="val 70471"/>
            </a:avLst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Left-Right Arrow 18"/>
          <p:cNvSpPr/>
          <p:nvPr/>
        </p:nvSpPr>
        <p:spPr>
          <a:xfrm rot="1576726">
            <a:off x="3001051" y="3538364"/>
            <a:ext cx="832416" cy="351066"/>
          </a:xfrm>
          <a:prstGeom prst="leftRightArrow">
            <a:avLst>
              <a:gd name="adj1" fmla="val 36940"/>
              <a:gd name="adj2" fmla="val 70471"/>
            </a:avLst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Left-Right Arrow 19"/>
          <p:cNvSpPr/>
          <p:nvPr/>
        </p:nvSpPr>
        <p:spPr>
          <a:xfrm rot="8942759">
            <a:off x="5006981" y="3562970"/>
            <a:ext cx="753620" cy="351066"/>
          </a:xfrm>
          <a:prstGeom prst="leftRightArrow">
            <a:avLst>
              <a:gd name="adj1" fmla="val 36940"/>
              <a:gd name="adj2" fmla="val 70471"/>
            </a:avLst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Left-Right Arrow 20"/>
          <p:cNvSpPr/>
          <p:nvPr/>
        </p:nvSpPr>
        <p:spPr>
          <a:xfrm rot="5400000">
            <a:off x="6303766" y="4287911"/>
            <a:ext cx="613823" cy="351066"/>
          </a:xfrm>
          <a:prstGeom prst="leftRightArrow">
            <a:avLst>
              <a:gd name="adj1" fmla="val 36940"/>
              <a:gd name="adj2" fmla="val 70471"/>
            </a:avLst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Left-Right Arrow 21"/>
          <p:cNvSpPr/>
          <p:nvPr/>
        </p:nvSpPr>
        <p:spPr>
          <a:xfrm>
            <a:off x="747373" y="2232679"/>
            <a:ext cx="832416" cy="175533"/>
          </a:xfrm>
          <a:prstGeom prst="leftRightArrow">
            <a:avLst>
              <a:gd name="adj1" fmla="val 36940"/>
              <a:gd name="adj2" fmla="val 70471"/>
            </a:avLst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Rectangle 22"/>
          <p:cNvSpPr/>
          <p:nvPr/>
        </p:nvSpPr>
        <p:spPr>
          <a:xfrm>
            <a:off x="1163581" y="2159025"/>
            <a:ext cx="8466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>
                <a:solidFill>
                  <a:srgbClr val="0070C0"/>
                </a:solidFill>
              </a:rPr>
              <a:t>Redovita komunikacija </a:t>
            </a:r>
            <a:r>
              <a:rPr lang="hr-HR" sz="1600" dirty="0" smtClean="0">
                <a:solidFill>
                  <a:srgbClr val="0070C0"/>
                </a:solidFill>
              </a:rPr>
              <a:t>o </a:t>
            </a:r>
            <a:r>
              <a:rPr lang="hr-HR" sz="1600" dirty="0">
                <a:solidFill>
                  <a:srgbClr val="0070C0"/>
                </a:solidFill>
              </a:rPr>
              <a:t>aktivnostima</a:t>
            </a:r>
          </a:p>
        </p:txBody>
      </p:sp>
      <p:sp>
        <p:nvSpPr>
          <p:cNvPr id="16" name="Right Arrow 15"/>
          <p:cNvSpPr/>
          <p:nvPr/>
        </p:nvSpPr>
        <p:spPr>
          <a:xfrm rot="19418729">
            <a:off x="2999687" y="4706889"/>
            <a:ext cx="620486" cy="395234"/>
          </a:xfrm>
          <a:prstGeom prst="rightArrow">
            <a:avLst>
              <a:gd name="adj1" fmla="val 35998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Right Arrow 24"/>
          <p:cNvSpPr/>
          <p:nvPr/>
        </p:nvSpPr>
        <p:spPr>
          <a:xfrm rot="2007116">
            <a:off x="5261723" y="4680304"/>
            <a:ext cx="620486" cy="395234"/>
          </a:xfrm>
          <a:prstGeom prst="rightArrow">
            <a:avLst>
              <a:gd name="adj1" fmla="val 35998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ight Arrow 25"/>
          <p:cNvSpPr/>
          <p:nvPr/>
        </p:nvSpPr>
        <p:spPr>
          <a:xfrm rot="5400000">
            <a:off x="3876973" y="4935253"/>
            <a:ext cx="620486" cy="395234"/>
          </a:xfrm>
          <a:prstGeom prst="rightArrow">
            <a:avLst>
              <a:gd name="adj1" fmla="val 35998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7" name="Right Arrow 26"/>
          <p:cNvSpPr/>
          <p:nvPr/>
        </p:nvSpPr>
        <p:spPr>
          <a:xfrm rot="16200000">
            <a:off x="4268253" y="4916891"/>
            <a:ext cx="620486" cy="395234"/>
          </a:xfrm>
          <a:prstGeom prst="rightArrow">
            <a:avLst>
              <a:gd name="adj1" fmla="val 35998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8" name="Right Arrow 27"/>
          <p:cNvSpPr/>
          <p:nvPr/>
        </p:nvSpPr>
        <p:spPr>
          <a:xfrm rot="12861906">
            <a:off x="4874301" y="4782893"/>
            <a:ext cx="620486" cy="395234"/>
          </a:xfrm>
          <a:prstGeom prst="rightArrow">
            <a:avLst>
              <a:gd name="adj1" fmla="val 35998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9" name="Right Arrow 28"/>
          <p:cNvSpPr/>
          <p:nvPr/>
        </p:nvSpPr>
        <p:spPr>
          <a:xfrm rot="8506599">
            <a:off x="3021155" y="5121139"/>
            <a:ext cx="620486" cy="395234"/>
          </a:xfrm>
          <a:prstGeom prst="rightArrow">
            <a:avLst>
              <a:gd name="adj1" fmla="val 35998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0" name="Right Arrow 29"/>
          <p:cNvSpPr/>
          <p:nvPr/>
        </p:nvSpPr>
        <p:spPr>
          <a:xfrm>
            <a:off x="747373" y="2477578"/>
            <a:ext cx="832416" cy="214087"/>
          </a:xfrm>
          <a:prstGeom prst="rightArrow">
            <a:avLst>
              <a:gd name="adj1" fmla="val 35998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1" name="Rectangle 30"/>
          <p:cNvSpPr/>
          <p:nvPr/>
        </p:nvSpPr>
        <p:spPr>
          <a:xfrm>
            <a:off x="1163580" y="2418064"/>
            <a:ext cx="8466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>
                <a:solidFill>
                  <a:srgbClr val="0070C0"/>
                </a:solidFill>
              </a:rPr>
              <a:t>Upućivanje zahtjeva za obavljanje korektivnih radnji na sustavu za PKZ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747371" y="2752231"/>
            <a:ext cx="832416" cy="231511"/>
          </a:xfrm>
          <a:prstGeom prst="rightArrow">
            <a:avLst>
              <a:gd name="adj1" fmla="val 35998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Rectangle 32"/>
          <p:cNvSpPr/>
          <p:nvPr/>
        </p:nvSpPr>
        <p:spPr>
          <a:xfrm>
            <a:off x="1163579" y="2698774"/>
            <a:ext cx="8466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hr-HR" sz="1600" dirty="0">
                <a:solidFill>
                  <a:srgbClr val="0070C0"/>
                </a:solidFill>
              </a:rPr>
              <a:t>Izvješćivanje o reakciji i obavljanju korektivnih radnji na sustavu za PKZ</a:t>
            </a:r>
          </a:p>
        </p:txBody>
      </p:sp>
      <p:sp>
        <p:nvSpPr>
          <p:cNvPr id="34" name="Left-Right Arrow 33"/>
          <p:cNvSpPr/>
          <p:nvPr/>
        </p:nvSpPr>
        <p:spPr>
          <a:xfrm rot="1411529">
            <a:off x="5614962" y="4382596"/>
            <a:ext cx="613823" cy="351066"/>
          </a:xfrm>
          <a:prstGeom prst="leftRightArrow">
            <a:avLst>
              <a:gd name="adj1" fmla="val 36940"/>
              <a:gd name="adj2" fmla="val 70471"/>
            </a:avLst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Left-Right Arrow 34"/>
          <p:cNvSpPr/>
          <p:nvPr/>
        </p:nvSpPr>
        <p:spPr>
          <a:xfrm rot="8493208">
            <a:off x="2403105" y="4309306"/>
            <a:ext cx="613823" cy="351066"/>
          </a:xfrm>
          <a:prstGeom prst="leftRightArrow">
            <a:avLst>
              <a:gd name="adj1" fmla="val 36940"/>
              <a:gd name="adj2" fmla="val 70471"/>
            </a:avLst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266461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8" grpId="0" animBg="1"/>
      <p:bldP spid="10" grpId="0" animBg="1"/>
      <p:bldP spid="15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/>
      <p:bldP spid="16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HVALA NA PAŽNJI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16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493713"/>
            <a:ext cx="91440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8.1 POSTAJE KOJE SE KORISTE METODAMA UZORKOVANA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3654" y="1459984"/>
            <a:ext cx="82664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hr-HR" sz="2400" b="1" dirty="0" smtClean="0">
                <a:solidFill>
                  <a:schemeClr val="tx2"/>
                </a:solidFill>
              </a:rPr>
              <a:t>Za neke onečišćujuće tvari koriste se metode uzorkovanja zraka uz naknadnu analizu u laboratorijima. Najpoznatija je gravimetrijska metoda (referentna) za određivanje lebdećih čestica koja započinje uzorkovanjem. Za gotovo sve onečišćujuće tvari postoji metoda sa uzorkovanjem. Problem je u tome da ove metode nisu referentne i ne mogu se koristiti bez studije ekvivalencije. Isto tako nemaju mogućnost vremenske rezolucije manju od 24 sata. Prednost im je pouzdanije mjerenje kod niskih koncentracija. </a:t>
            </a:r>
            <a:endParaRPr lang="hr-HR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93184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493713"/>
            <a:ext cx="91440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8.1 POSTAJE KOJE SE KORISTE METODAMA UZORKOVANA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307649" y="1833536"/>
            <a:ext cx="8534741" cy="297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Vrste uzorkovanja</a:t>
            </a:r>
          </a:p>
          <a:p>
            <a:pPr marL="342900" indent="-342900" algn="ctr">
              <a:spcBef>
                <a:spcPct val="20000"/>
              </a:spcBef>
              <a:buFont typeface="Arial" charset="0"/>
              <a:buChar char="•"/>
            </a:pPr>
            <a:endParaRPr lang="hr-HR" sz="2400" b="1" dirty="0">
              <a:solidFill>
                <a:schemeClr val="tx2"/>
              </a:solidFill>
            </a:endParaRPr>
          </a:p>
          <a:p>
            <a:pPr lvl="1" algn="ctr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uzorkovanje cijelog zraka</a:t>
            </a:r>
            <a:endParaRPr lang="hr-HR" sz="2000" dirty="0">
              <a:solidFill>
                <a:srgbClr val="0070C0"/>
              </a:solidFill>
            </a:endParaRPr>
          </a:p>
          <a:p>
            <a:pPr lvl="1" algn="ctr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pasivno uzorkovanje na čvrsti </a:t>
            </a:r>
            <a:r>
              <a:rPr lang="hr-HR" sz="2000" dirty="0" err="1" smtClean="0">
                <a:solidFill>
                  <a:srgbClr val="0070C0"/>
                </a:solidFill>
              </a:rPr>
              <a:t>sorbent</a:t>
            </a:r>
            <a:endParaRPr lang="hr-HR" sz="2000" dirty="0" smtClean="0">
              <a:solidFill>
                <a:srgbClr val="0070C0"/>
              </a:solidFill>
            </a:endParaRPr>
          </a:p>
          <a:p>
            <a:pPr lvl="1" algn="ctr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aktivno uzorkovanje </a:t>
            </a:r>
            <a:r>
              <a:rPr lang="hr-HR" sz="2000" dirty="0">
                <a:solidFill>
                  <a:srgbClr val="0070C0"/>
                </a:solidFill>
              </a:rPr>
              <a:t>na čvrsti </a:t>
            </a:r>
            <a:r>
              <a:rPr lang="hr-HR" sz="2000" dirty="0" err="1" smtClean="0">
                <a:solidFill>
                  <a:srgbClr val="0070C0"/>
                </a:solidFill>
              </a:rPr>
              <a:t>sorbent</a:t>
            </a:r>
            <a:endParaRPr lang="hr-HR" sz="2000" dirty="0" smtClean="0">
              <a:solidFill>
                <a:srgbClr val="0070C0"/>
              </a:solidFill>
            </a:endParaRPr>
          </a:p>
          <a:p>
            <a:pPr lvl="1" algn="ctr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aktivno uzorkovanje u tekućinu (</a:t>
            </a:r>
            <a:r>
              <a:rPr lang="hr-HR" sz="2000" dirty="0" err="1" smtClean="0">
                <a:solidFill>
                  <a:srgbClr val="0070C0"/>
                </a:solidFill>
              </a:rPr>
              <a:t>impinger</a:t>
            </a:r>
            <a:r>
              <a:rPr lang="hr-HR" sz="2000" dirty="0" smtClean="0">
                <a:solidFill>
                  <a:srgbClr val="0070C0"/>
                </a:solidFill>
              </a:rPr>
              <a:t>)</a:t>
            </a:r>
          </a:p>
          <a:p>
            <a:pPr lvl="1" algn="ctr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uzorkovanje na filtar papir</a:t>
            </a:r>
          </a:p>
          <a:p>
            <a:pPr lvl="1" algn="ctr">
              <a:spcBef>
                <a:spcPct val="20000"/>
              </a:spcBef>
            </a:pP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6213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493713"/>
            <a:ext cx="91440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8.1 POSTAJE KOJE SE KORISTE METODAMA UZORKOVANA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Uzorkovanje cijelog zraka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Iako se ne koristi u PKZ spominjemo ga jer se često koristi za uzorkovanje u slučajevima akcidenata (požari i sl.) </a:t>
            </a: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Ovo je najjednostavniji način uzorkovanje gdje se pomoću pumpe </a:t>
            </a:r>
            <a:r>
              <a:rPr lang="hr-HR" sz="2000" dirty="0" err="1" smtClean="0">
                <a:solidFill>
                  <a:srgbClr val="0070C0"/>
                </a:solidFill>
              </a:rPr>
              <a:t>uzorkuje</a:t>
            </a:r>
            <a:r>
              <a:rPr lang="hr-HR" sz="2000" dirty="0" smtClean="0">
                <a:solidFill>
                  <a:srgbClr val="0070C0"/>
                </a:solidFill>
              </a:rPr>
              <a:t> cijeli zrak najčešće u tzv. </a:t>
            </a:r>
            <a:r>
              <a:rPr lang="hr-HR" sz="2000" dirty="0" err="1" smtClean="0">
                <a:solidFill>
                  <a:srgbClr val="0070C0"/>
                </a:solidFill>
              </a:rPr>
              <a:t>Tedler</a:t>
            </a:r>
            <a:r>
              <a:rPr lang="hr-HR" sz="2000" dirty="0" smtClean="0">
                <a:solidFill>
                  <a:srgbClr val="0070C0"/>
                </a:solidFill>
              </a:rPr>
              <a:t> vreće ili u </a:t>
            </a:r>
            <a:r>
              <a:rPr lang="hr-HR" sz="2000" dirty="0" err="1" smtClean="0">
                <a:solidFill>
                  <a:srgbClr val="0070C0"/>
                </a:solidFill>
              </a:rPr>
              <a:t>karnistere</a:t>
            </a:r>
            <a:r>
              <a:rPr lang="hr-HR" sz="2000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Čuvanje ovako uzetog uzorka zraka ne bi trebalo biti duže od 1 - 3 dana tako da je najbolje uzorak što prije odnijeti u laboratorij.</a:t>
            </a:r>
          </a:p>
          <a:p>
            <a:pPr lvl="1">
              <a:spcBef>
                <a:spcPct val="20000"/>
              </a:spcBef>
            </a:pPr>
            <a:r>
              <a:rPr lang="hr-HR" sz="2000" dirty="0">
                <a:solidFill>
                  <a:srgbClr val="0070C0"/>
                </a:solidFill>
              </a:rPr>
              <a:t>O</a:t>
            </a:r>
            <a:r>
              <a:rPr lang="hr-HR" sz="2000" dirty="0" smtClean="0">
                <a:solidFill>
                  <a:srgbClr val="0070C0"/>
                </a:solidFill>
              </a:rPr>
              <a:t>vakvi uzorci najčešće se analiziraju metodama GC-MS</a:t>
            </a:r>
            <a:endParaRPr lang="hr-HR" sz="2000" dirty="0">
              <a:solidFill>
                <a:srgbClr val="0070C0"/>
              </a:solidFill>
            </a:endParaRPr>
          </a:p>
          <a:p>
            <a:pPr>
              <a:spcBef>
                <a:spcPct val="20000"/>
              </a:spcBef>
            </a:pP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9" y="4440530"/>
            <a:ext cx="2086610" cy="227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976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493713"/>
            <a:ext cx="91440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8.1 POSTAJE KOJE SE KORISTE METODAMA UZORKOVANA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Uzorkovanje na čvrsti </a:t>
            </a:r>
            <a:r>
              <a:rPr lang="hr-HR" sz="2400" b="1" dirty="0" err="1" smtClean="0">
                <a:solidFill>
                  <a:schemeClr val="tx2"/>
                </a:solidFill>
              </a:rPr>
              <a:t>sorbent</a:t>
            </a:r>
            <a:r>
              <a:rPr lang="hr-HR" sz="2400" b="1" dirty="0" smtClean="0">
                <a:solidFill>
                  <a:schemeClr val="tx2"/>
                </a:solidFill>
              </a:rPr>
              <a:t> (pasivno) 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Zrak se </a:t>
            </a:r>
            <a:r>
              <a:rPr lang="hr-HR" sz="2000" dirty="0" err="1" smtClean="0">
                <a:solidFill>
                  <a:srgbClr val="0070C0"/>
                </a:solidFill>
              </a:rPr>
              <a:t>uzorkuje</a:t>
            </a:r>
            <a:r>
              <a:rPr lang="hr-HR" sz="2000" dirty="0" smtClean="0">
                <a:solidFill>
                  <a:srgbClr val="0070C0"/>
                </a:solidFill>
              </a:rPr>
              <a:t> na posebnu čvrstu podlogu prilagođenu onečišćujućoj tvari koja se želi </a:t>
            </a:r>
            <a:r>
              <a:rPr lang="hr-HR" sz="2000" dirty="0" err="1" smtClean="0">
                <a:solidFill>
                  <a:srgbClr val="0070C0"/>
                </a:solidFill>
              </a:rPr>
              <a:t>uzorkovati</a:t>
            </a:r>
            <a:r>
              <a:rPr lang="hr-HR" sz="2000" dirty="0" smtClean="0">
                <a:solidFill>
                  <a:srgbClr val="0070C0"/>
                </a:solidFill>
              </a:rPr>
              <a:t> koja pasivno difuzijom ulazi i adsorbira se na podlogu.  Kasnije u laboratoriju raznim metodama se onečišćujuća tvar </a:t>
            </a:r>
            <a:r>
              <a:rPr lang="hr-HR" sz="2000" dirty="0" err="1" smtClean="0">
                <a:solidFill>
                  <a:srgbClr val="0070C0"/>
                </a:solidFill>
              </a:rPr>
              <a:t>desorbira</a:t>
            </a:r>
            <a:r>
              <a:rPr lang="hr-HR" sz="2000" dirty="0" smtClean="0">
                <a:solidFill>
                  <a:srgbClr val="0070C0"/>
                </a:solidFill>
              </a:rPr>
              <a:t> i određuje njena koncentracija u uzorku.</a:t>
            </a:r>
            <a:endParaRPr lang="hr-HR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Neke zemlje članice EU (Austrija) na ovaj način mjere koncentracije benzena često se koriste i za istraživanja </a:t>
            </a:r>
            <a:r>
              <a:rPr lang="hr-HR" sz="2000" dirty="0" err="1" smtClean="0">
                <a:solidFill>
                  <a:srgbClr val="0070C0"/>
                </a:solidFill>
              </a:rPr>
              <a:t>fugitivnih</a:t>
            </a:r>
            <a:r>
              <a:rPr lang="hr-HR" sz="2000" dirty="0" smtClean="0">
                <a:solidFill>
                  <a:srgbClr val="0070C0"/>
                </a:solidFill>
              </a:rPr>
              <a:t> emisija neugodnih mirisa na granici posjeda. Kod nas se slabo koriste u PKZ, češće u radnoj okolini. </a:t>
            </a:r>
          </a:p>
          <a:p>
            <a:pPr>
              <a:spcBef>
                <a:spcPct val="20000"/>
              </a:spcBef>
            </a:pP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62" y="4293321"/>
            <a:ext cx="4950188" cy="1745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1" y="4443027"/>
            <a:ext cx="1990619" cy="152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14576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493713"/>
            <a:ext cx="91440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8.1 POSTAJE KOJE SE KORISTE METODAMA UZORKOVANA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Uzorkovanje na čvrsti </a:t>
            </a:r>
            <a:r>
              <a:rPr lang="hr-HR" sz="2400" b="1" dirty="0" err="1" smtClean="0">
                <a:solidFill>
                  <a:schemeClr val="tx2"/>
                </a:solidFill>
              </a:rPr>
              <a:t>sorbent</a:t>
            </a:r>
            <a:r>
              <a:rPr lang="hr-HR" sz="2400" b="1" dirty="0" smtClean="0">
                <a:solidFill>
                  <a:schemeClr val="tx2"/>
                </a:solidFill>
              </a:rPr>
              <a:t> (aktivno) 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Kod ove metode zrak se aktivno pomoću pumpe provlači kroz spremnike koji sadrže više ili manje specifičan </a:t>
            </a:r>
            <a:r>
              <a:rPr lang="hr-HR" sz="2000" dirty="0" err="1" smtClean="0">
                <a:solidFill>
                  <a:srgbClr val="0070C0"/>
                </a:solidFill>
              </a:rPr>
              <a:t>adsorbens</a:t>
            </a:r>
            <a:r>
              <a:rPr lang="hr-HR" sz="2000" dirty="0" smtClean="0">
                <a:solidFill>
                  <a:srgbClr val="0070C0"/>
                </a:solidFill>
              </a:rPr>
              <a:t> na neku onečišćujuću tvar ili grupu spojeva (npr. VOC, merkaptani i sl.). Prolaskom zraka kroz </a:t>
            </a:r>
            <a:r>
              <a:rPr lang="hr-HR" sz="2000" dirty="0" err="1" smtClean="0">
                <a:solidFill>
                  <a:srgbClr val="0070C0"/>
                </a:solidFill>
              </a:rPr>
              <a:t>adsorbent</a:t>
            </a:r>
            <a:r>
              <a:rPr lang="hr-HR" sz="2000" dirty="0" smtClean="0">
                <a:solidFill>
                  <a:srgbClr val="0070C0"/>
                </a:solidFill>
              </a:rPr>
              <a:t> doći će do kemijskog vezanja uzorkovanog kemijskog spoja i </a:t>
            </a:r>
            <a:r>
              <a:rPr lang="hr-HR" sz="2000" dirty="0" err="1" smtClean="0">
                <a:solidFill>
                  <a:srgbClr val="0070C0"/>
                </a:solidFill>
              </a:rPr>
              <a:t>adsorbenta</a:t>
            </a:r>
            <a:r>
              <a:rPr lang="hr-HR" sz="2000" dirty="0" smtClean="0">
                <a:solidFill>
                  <a:srgbClr val="0070C0"/>
                </a:solidFill>
              </a:rPr>
              <a:t>. Kasnije različitim metodama isti će se </a:t>
            </a:r>
            <a:r>
              <a:rPr lang="hr-HR" sz="2000" dirty="0" err="1" smtClean="0">
                <a:solidFill>
                  <a:srgbClr val="0070C0"/>
                </a:solidFill>
              </a:rPr>
              <a:t>desorbirati</a:t>
            </a:r>
            <a:r>
              <a:rPr lang="hr-HR" sz="2000" dirty="0" smtClean="0">
                <a:solidFill>
                  <a:srgbClr val="0070C0"/>
                </a:solidFill>
              </a:rPr>
              <a:t> i kvantitativno detektirati u laboratoriju. Za ovu metodu uzorkovanja potrebno je imati pouzdanu pumpu i </a:t>
            </a:r>
            <a:r>
              <a:rPr lang="hr-HR" sz="2000" dirty="0" err="1" smtClean="0">
                <a:solidFill>
                  <a:srgbClr val="0070C0"/>
                </a:solidFill>
              </a:rPr>
              <a:t>sljedivi</a:t>
            </a:r>
            <a:r>
              <a:rPr lang="hr-HR" sz="2000" dirty="0" smtClean="0">
                <a:solidFill>
                  <a:srgbClr val="0070C0"/>
                </a:solidFill>
              </a:rPr>
              <a:t> mjerač protoka (volumena) uzorkovanog zraka. </a:t>
            </a:r>
          </a:p>
          <a:p>
            <a:pPr>
              <a:spcBef>
                <a:spcPct val="20000"/>
              </a:spcBef>
            </a:pPr>
            <a:endParaRPr lang="hr-HR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89" y="4362179"/>
            <a:ext cx="387191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98" y="4362179"/>
            <a:ext cx="4526165" cy="1641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67088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493713"/>
            <a:ext cx="91440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8.1 POSTAJE KOJE SE KORISTE METODAMA UZORKOVANA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Uzorkovanje na čvrsti </a:t>
            </a:r>
            <a:r>
              <a:rPr lang="hr-HR" sz="2400" b="1" dirty="0" err="1" smtClean="0">
                <a:solidFill>
                  <a:schemeClr val="tx2"/>
                </a:solidFill>
              </a:rPr>
              <a:t>sorbent</a:t>
            </a:r>
            <a:r>
              <a:rPr lang="hr-HR" sz="2400" b="1" dirty="0" smtClean="0">
                <a:solidFill>
                  <a:schemeClr val="tx2"/>
                </a:solidFill>
              </a:rPr>
              <a:t> (aktivno) 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Za različite onečišćujuće tvari postoje razvijene različite metode sa specifičnim </a:t>
            </a:r>
            <a:r>
              <a:rPr lang="hr-HR" sz="2000" dirty="0" err="1" smtClean="0">
                <a:solidFill>
                  <a:srgbClr val="0070C0"/>
                </a:solidFill>
              </a:rPr>
              <a:t>adsorbensima</a:t>
            </a:r>
            <a:r>
              <a:rPr lang="hr-HR" sz="2000" dirty="0" smtClean="0">
                <a:solidFill>
                  <a:srgbClr val="0070C0"/>
                </a:solidFill>
              </a:rPr>
              <a:t> i poznatim postotkom adsorpcije (iskorištenje). Najpoznatija metoda koja se koristi ovakvim uzorkovanjem je referentna metoda za mjerenje benzena </a:t>
            </a:r>
            <a:r>
              <a:rPr lang="hr-HR" sz="2000" dirty="0">
                <a:solidFill>
                  <a:srgbClr val="0070C0"/>
                </a:solidFill>
              </a:rPr>
              <a:t>u zraku </a:t>
            </a:r>
            <a:r>
              <a:rPr lang="hr-HR" sz="2000" b="1" i="1" dirty="0">
                <a:solidFill>
                  <a:srgbClr val="0070C0"/>
                </a:solidFill>
              </a:rPr>
              <a:t>HRN EN 14662-1 – Mjerenje koncentracije benzena – 1.dio: Uzorkovanje prosisavanjem uz termičku </a:t>
            </a:r>
            <a:r>
              <a:rPr lang="hr-HR" sz="2000" b="1" i="1" dirty="0" err="1">
                <a:solidFill>
                  <a:srgbClr val="0070C0"/>
                </a:solidFill>
              </a:rPr>
              <a:t>desorpciju</a:t>
            </a:r>
            <a:r>
              <a:rPr lang="hr-HR" sz="2000" b="1" i="1" dirty="0">
                <a:solidFill>
                  <a:srgbClr val="0070C0"/>
                </a:solidFill>
              </a:rPr>
              <a:t> i analizu plinskom </a:t>
            </a:r>
            <a:r>
              <a:rPr lang="hr-HR" sz="2000" b="1" i="1" dirty="0" smtClean="0">
                <a:solidFill>
                  <a:srgbClr val="0070C0"/>
                </a:solidFill>
              </a:rPr>
              <a:t>kromatografijom</a:t>
            </a:r>
            <a:endParaRPr lang="hr-HR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3955593"/>
            <a:ext cx="3411256" cy="226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1" y="4315626"/>
            <a:ext cx="3923589" cy="134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6743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493713"/>
            <a:ext cx="91440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8.1 POSTAJE KOJE SE KORISTE METODAMA UZORKOVANA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628776"/>
            <a:ext cx="83629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hr-HR" sz="2400" b="1" dirty="0" smtClean="0">
                <a:solidFill>
                  <a:schemeClr val="tx2"/>
                </a:solidFill>
              </a:rPr>
              <a:t>A</a:t>
            </a:r>
            <a:r>
              <a:rPr lang="nl-NL" sz="2400" b="1" dirty="0" smtClean="0">
                <a:solidFill>
                  <a:schemeClr val="tx2"/>
                </a:solidFill>
              </a:rPr>
              <a:t>ktivno </a:t>
            </a:r>
            <a:r>
              <a:rPr lang="nl-NL" sz="2400" b="1" dirty="0">
                <a:solidFill>
                  <a:schemeClr val="tx2"/>
                </a:solidFill>
              </a:rPr>
              <a:t>uzorkovanje u tekućinu (</a:t>
            </a:r>
            <a:r>
              <a:rPr lang="nl-NL" sz="2400" b="1" dirty="0" smtClean="0">
                <a:solidFill>
                  <a:schemeClr val="tx2"/>
                </a:solidFill>
              </a:rPr>
              <a:t>impinger</a:t>
            </a:r>
            <a:r>
              <a:rPr lang="hr-HR" sz="2400" b="1" dirty="0" smtClean="0">
                <a:solidFill>
                  <a:schemeClr val="tx2"/>
                </a:solidFill>
              </a:rPr>
              <a:t> uzorkovanje</a:t>
            </a:r>
            <a:r>
              <a:rPr lang="nl-NL" sz="2400" b="1" dirty="0" smtClean="0">
                <a:solidFill>
                  <a:schemeClr val="tx2"/>
                </a:solidFill>
              </a:rPr>
              <a:t>)</a:t>
            </a:r>
            <a:r>
              <a:rPr lang="hr-HR" sz="2400" b="1" dirty="0" smtClean="0">
                <a:solidFill>
                  <a:schemeClr val="tx2"/>
                </a:solidFill>
              </a:rPr>
              <a:t> </a:t>
            </a:r>
            <a:endParaRPr lang="hr-HR" sz="2400" b="1" dirty="0">
              <a:solidFill>
                <a:schemeClr val="tx2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Ova metoda jako je slična aktivnom uzorkovanju na čvrsti </a:t>
            </a:r>
            <a:r>
              <a:rPr lang="hr-HR" sz="2000" dirty="0" err="1" smtClean="0">
                <a:solidFill>
                  <a:srgbClr val="0070C0"/>
                </a:solidFill>
              </a:rPr>
              <a:t>sorbent</a:t>
            </a:r>
            <a:r>
              <a:rPr lang="hr-HR" sz="2000" dirty="0" smtClean="0">
                <a:solidFill>
                  <a:srgbClr val="0070C0"/>
                </a:solidFill>
              </a:rPr>
              <a:t> samo se zrak provlači kroz tekućinu smještenu u posebno dizajnirani cilindar (</a:t>
            </a:r>
            <a:r>
              <a:rPr lang="hr-HR" sz="2000" dirty="0" err="1" smtClean="0">
                <a:solidFill>
                  <a:srgbClr val="0070C0"/>
                </a:solidFill>
              </a:rPr>
              <a:t>impinger</a:t>
            </a:r>
            <a:r>
              <a:rPr lang="hr-HR" sz="2000" dirty="0" smtClean="0">
                <a:solidFill>
                  <a:srgbClr val="0070C0"/>
                </a:solidFill>
              </a:rPr>
              <a:t>). Sve manje se koristi jer je komplicirana i ne referentna.</a:t>
            </a:r>
            <a:endParaRPr lang="hr-HR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9" y="3229687"/>
            <a:ext cx="3292475" cy="238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70" y="2459987"/>
            <a:ext cx="1011237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887" y="3090313"/>
            <a:ext cx="2852737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12337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9788</TotalTime>
  <Words>1577</Words>
  <Application>Microsoft Office PowerPoint</Application>
  <PresentationFormat>On-screen Show (4:3)</PresentationFormat>
  <Paragraphs>209</Paragraphs>
  <Slides>28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8. POSTAJE ZA PRAĆENJE  KVALITETE ZRAKA</vt:lpstr>
      <vt:lpstr>    8.1 POSTAJE KOJE SE KORISTE METODAMA UZORKOVANA</vt:lpstr>
      <vt:lpstr>    8.1 POSTAJE KOJE SE KORISTE METODAMA UZORKOVANA</vt:lpstr>
      <vt:lpstr>    8.1 POSTAJE KOJE SE KORISTE METODAMA UZORKOVANA</vt:lpstr>
      <vt:lpstr>    8.1 POSTAJE KOJE SE KORISTE METODAMA UZORKOVANA</vt:lpstr>
      <vt:lpstr>    8.1 POSTAJE KOJE SE KORISTE METODAMA UZORKOVANA</vt:lpstr>
      <vt:lpstr>    8.1 POSTAJE KOJE SE KORISTE METODAMA UZORKOVANA</vt:lpstr>
      <vt:lpstr>    8.1 POSTAJE KOJE SE KORISTE METODAMA UZORKOVANA</vt:lpstr>
      <vt:lpstr>    8.1 POSTAJE KOJE SE KORISTE METODAMA UZORKOVANA</vt:lpstr>
      <vt:lpstr>    8.1 POSTAJE KOJE SE KORISTE METODAMA UZORKOVANA</vt:lpstr>
      <vt:lpstr>    8.1 POSTAJE KOJE SE KORISTE METODAMA UZORKOVANA</vt:lpstr>
      <vt:lpstr>    8.1 POSTAJE KOJE SE KORISTE METODAMA UZORKOVANA</vt:lpstr>
      <vt:lpstr>    8.2 Automatske postaje za praćenje kvalitete zraka</vt:lpstr>
      <vt:lpstr>    Infrastruktura mjerne postaje</vt:lpstr>
      <vt:lpstr>    Primjer spajanja opreme mjerne postaje (pneumatika)</vt:lpstr>
      <vt:lpstr>    Primjer spajanja opreme mjerne postaje (pneumatika)</vt:lpstr>
      <vt:lpstr>    Primjer spajanja opreme mjerne postaje (pneumatika)</vt:lpstr>
      <vt:lpstr>    Primjer spajanja opreme mjerne postaje (pneumatika)</vt:lpstr>
      <vt:lpstr>    Primjer spajanja opreme mjerne postaje (signalno)</vt:lpstr>
      <vt:lpstr>    Primjer spajanja opreme mjerne postaje (signalno)</vt:lpstr>
      <vt:lpstr>    Mrežni informacijski sustav za kvalitetu zraka</vt:lpstr>
      <vt:lpstr>    8.3 Održavanje mjernih postaja</vt:lpstr>
      <vt:lpstr>    Primjer procedure redovitog održavanja (SOP Ekonerga)</vt:lpstr>
      <vt:lpstr>    Primjer procedure tehničkog nadzora (SOP Ekonerga)</vt:lpstr>
      <vt:lpstr>    Primjer procedure servisne podrške (SOP Ekonerga)</vt:lpstr>
      <vt:lpstr>    Komunikacija u sustavu praćenja kvalitete zraka</vt:lpstr>
      <vt:lpstr>HVALA NA PAŽNJI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Berislav Markovic</dc:creator>
  <cp:lastModifiedBy>Predrag Hercog</cp:lastModifiedBy>
  <cp:revision>616</cp:revision>
  <dcterms:created xsi:type="dcterms:W3CDTF">2011-04-14T13:56:18Z</dcterms:created>
  <dcterms:modified xsi:type="dcterms:W3CDTF">2017-11-03T09:25:59Z</dcterms:modified>
</cp:coreProperties>
</file>